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13"/>
  </p:notesMasterIdLst>
  <p:sldIdLst>
    <p:sldId id="256" r:id="rId2"/>
    <p:sldId id="257" r:id="rId3"/>
    <p:sldId id="258" r:id="rId4"/>
    <p:sldId id="259" r:id="rId5"/>
    <p:sldId id="283" r:id="rId6"/>
    <p:sldId id="260" r:id="rId7"/>
    <p:sldId id="263" r:id="rId8"/>
    <p:sldId id="281" r:id="rId9"/>
    <p:sldId id="282" r:id="rId10"/>
    <p:sldId id="264" r:id="rId11"/>
    <p:sldId id="276" r:id="rId12"/>
  </p:sldIdLst>
  <p:sldSz cx="12192000" cy="6858000"/>
  <p:notesSz cx="6792913" cy="9925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1162" autoAdjust="0"/>
  </p:normalViewPr>
  <p:slideViewPr>
    <p:cSldViewPr snapToGrid="0">
      <p:cViewPr varScale="1">
        <p:scale>
          <a:sx n="78" d="100"/>
          <a:sy n="78" d="100"/>
        </p:scale>
        <p:origin x="878"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3595" cy="497976"/>
          </a:xfrm>
          <a:prstGeom prst="rect">
            <a:avLst/>
          </a:prstGeom>
        </p:spPr>
        <p:txBody>
          <a:bodyPr vert="horz" lIns="91403" tIns="45702" rIns="91403" bIns="45702" rtlCol="0"/>
          <a:lstStyle>
            <a:lvl1pPr algn="l">
              <a:defRPr sz="1200"/>
            </a:lvl1pPr>
          </a:lstStyle>
          <a:p>
            <a:endParaRPr lang="el-GR"/>
          </a:p>
        </p:txBody>
      </p:sp>
      <p:sp>
        <p:nvSpPr>
          <p:cNvPr id="3" name="Date Placeholder 2"/>
          <p:cNvSpPr>
            <a:spLocks noGrp="1"/>
          </p:cNvSpPr>
          <p:nvPr>
            <p:ph type="dt" idx="1"/>
          </p:nvPr>
        </p:nvSpPr>
        <p:spPr>
          <a:xfrm>
            <a:off x="3847746" y="0"/>
            <a:ext cx="2943595" cy="497976"/>
          </a:xfrm>
          <a:prstGeom prst="rect">
            <a:avLst/>
          </a:prstGeom>
        </p:spPr>
        <p:txBody>
          <a:bodyPr vert="horz" lIns="91403" tIns="45702" rIns="91403" bIns="45702" rtlCol="0"/>
          <a:lstStyle>
            <a:lvl1pPr algn="r">
              <a:defRPr sz="1200"/>
            </a:lvl1pPr>
          </a:lstStyle>
          <a:p>
            <a:fld id="{B4601FB5-61E0-4998-BA7B-CC34B5D12B96}" type="datetimeFigureOut">
              <a:rPr lang="el-GR" smtClean="0"/>
              <a:pPr/>
              <a:t>12/3/2025</a:t>
            </a:fld>
            <a:endParaRPr lang="el-GR"/>
          </a:p>
        </p:txBody>
      </p:sp>
      <p:sp>
        <p:nvSpPr>
          <p:cNvPr id="4" name="Slide Image Placeholder 3"/>
          <p:cNvSpPr>
            <a:spLocks noGrp="1" noRot="1" noChangeAspect="1"/>
          </p:cNvSpPr>
          <p:nvPr>
            <p:ph type="sldImg" idx="2"/>
          </p:nvPr>
        </p:nvSpPr>
        <p:spPr>
          <a:xfrm>
            <a:off x="419100" y="1241425"/>
            <a:ext cx="5954713" cy="3349625"/>
          </a:xfrm>
          <a:prstGeom prst="rect">
            <a:avLst/>
          </a:prstGeom>
          <a:noFill/>
          <a:ln w="12700">
            <a:solidFill>
              <a:prstClr val="black"/>
            </a:solidFill>
          </a:ln>
        </p:spPr>
        <p:txBody>
          <a:bodyPr vert="horz" lIns="91403" tIns="45702" rIns="91403" bIns="45702" rtlCol="0" anchor="ctr"/>
          <a:lstStyle/>
          <a:p>
            <a:endParaRPr lang="el-GR"/>
          </a:p>
        </p:txBody>
      </p:sp>
      <p:sp>
        <p:nvSpPr>
          <p:cNvPr id="5" name="Notes Placeholder 4"/>
          <p:cNvSpPr>
            <a:spLocks noGrp="1"/>
          </p:cNvSpPr>
          <p:nvPr>
            <p:ph type="body" sz="quarter" idx="3"/>
          </p:nvPr>
        </p:nvSpPr>
        <p:spPr>
          <a:xfrm>
            <a:off x="679292" y="4776430"/>
            <a:ext cx="5434330" cy="3907989"/>
          </a:xfrm>
          <a:prstGeom prst="rect">
            <a:avLst/>
          </a:prstGeom>
        </p:spPr>
        <p:txBody>
          <a:bodyPr vert="horz" lIns="91403" tIns="45702" rIns="91403" bIns="4570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1" y="9427076"/>
            <a:ext cx="2943595" cy="497975"/>
          </a:xfrm>
          <a:prstGeom prst="rect">
            <a:avLst/>
          </a:prstGeom>
        </p:spPr>
        <p:txBody>
          <a:bodyPr vert="horz" lIns="91403" tIns="45702" rIns="91403" bIns="45702" rtlCol="0" anchor="b"/>
          <a:lstStyle>
            <a:lvl1pPr algn="l">
              <a:defRPr sz="1200"/>
            </a:lvl1pPr>
          </a:lstStyle>
          <a:p>
            <a:endParaRPr lang="el-GR"/>
          </a:p>
        </p:txBody>
      </p:sp>
      <p:sp>
        <p:nvSpPr>
          <p:cNvPr id="7" name="Slide Number Placeholder 6"/>
          <p:cNvSpPr>
            <a:spLocks noGrp="1"/>
          </p:cNvSpPr>
          <p:nvPr>
            <p:ph type="sldNum" sz="quarter" idx="5"/>
          </p:nvPr>
        </p:nvSpPr>
        <p:spPr>
          <a:xfrm>
            <a:off x="3847746" y="9427076"/>
            <a:ext cx="2943595" cy="497975"/>
          </a:xfrm>
          <a:prstGeom prst="rect">
            <a:avLst/>
          </a:prstGeom>
        </p:spPr>
        <p:txBody>
          <a:bodyPr vert="horz" lIns="91403" tIns="45702" rIns="91403" bIns="45702" rtlCol="0" anchor="b"/>
          <a:lstStyle>
            <a:lvl1pPr algn="r">
              <a:defRPr sz="1200"/>
            </a:lvl1pPr>
          </a:lstStyle>
          <a:p>
            <a:fld id="{5571C5E0-217E-4EBF-95AD-035BA4B40CC4}" type="slidenum">
              <a:rPr lang="el-GR" smtClean="0"/>
              <a:pPr/>
              <a:t>‹#›</a:t>
            </a:fld>
            <a:endParaRPr lang="el-GR"/>
          </a:p>
        </p:txBody>
      </p:sp>
    </p:spTree>
    <p:extLst>
      <p:ext uri="{BB962C8B-B14F-4D97-AF65-F5344CB8AC3E}">
        <p14:creationId xmlns:p14="http://schemas.microsoft.com/office/powerpoint/2010/main" val="3759480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02D62E1-D624-42C5-91E9-338CC1EF217A}" type="datetimeFigureOut">
              <a:rPr lang="el-GR" smtClean="0"/>
              <a:pPr/>
              <a:t>12/3/2025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F661584-2AB0-4344-86A6-41529C62A495}" type="slidenum">
              <a:rPr lang="el-GR" smtClean="0"/>
              <a:pPr/>
              <a:t>‹#›</a:t>
            </a:fld>
            <a:endParaRPr lang="el-GR"/>
          </a:p>
        </p:txBody>
      </p:sp>
    </p:spTree>
    <p:extLst>
      <p:ext uri="{BB962C8B-B14F-4D97-AF65-F5344CB8AC3E}">
        <p14:creationId xmlns:p14="http://schemas.microsoft.com/office/powerpoint/2010/main" val="2503962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2D62E1-D624-42C5-91E9-338CC1EF217A}" type="datetimeFigureOut">
              <a:rPr lang="el-GR" smtClean="0"/>
              <a:pPr/>
              <a:t>12/3/2025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F661584-2AB0-4344-86A6-41529C62A495}" type="slidenum">
              <a:rPr lang="el-GR" smtClean="0"/>
              <a:pPr/>
              <a:t>‹#›</a:t>
            </a:fld>
            <a:endParaRPr lang="el-GR"/>
          </a:p>
        </p:txBody>
      </p:sp>
    </p:spTree>
    <p:extLst>
      <p:ext uri="{BB962C8B-B14F-4D97-AF65-F5344CB8AC3E}">
        <p14:creationId xmlns:p14="http://schemas.microsoft.com/office/powerpoint/2010/main" val="2643469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2D62E1-D624-42C5-91E9-338CC1EF217A}" type="datetimeFigureOut">
              <a:rPr lang="el-GR" smtClean="0"/>
              <a:pPr/>
              <a:t>12/3/2025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F661584-2AB0-4344-86A6-41529C62A495}" type="slidenum">
              <a:rPr lang="el-GR" smtClean="0"/>
              <a:pPr/>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34247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2D62E1-D624-42C5-91E9-338CC1EF217A}" type="datetimeFigureOut">
              <a:rPr lang="el-GR" smtClean="0"/>
              <a:pPr/>
              <a:t>12/3/2025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F661584-2AB0-4344-86A6-41529C62A495}" type="slidenum">
              <a:rPr lang="el-GR" smtClean="0"/>
              <a:pPr/>
              <a:t>‹#›</a:t>
            </a:fld>
            <a:endParaRPr lang="el-GR"/>
          </a:p>
        </p:txBody>
      </p:sp>
    </p:spTree>
    <p:extLst>
      <p:ext uri="{BB962C8B-B14F-4D97-AF65-F5344CB8AC3E}">
        <p14:creationId xmlns:p14="http://schemas.microsoft.com/office/powerpoint/2010/main" val="20196919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2D62E1-D624-42C5-91E9-338CC1EF217A}" type="datetimeFigureOut">
              <a:rPr lang="el-GR" smtClean="0"/>
              <a:pPr/>
              <a:t>12/3/2025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F661584-2AB0-4344-86A6-41529C62A495}" type="slidenum">
              <a:rPr lang="el-GR" smtClean="0"/>
              <a:pPr/>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5556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2D62E1-D624-42C5-91E9-338CC1EF217A}" type="datetimeFigureOut">
              <a:rPr lang="el-GR" smtClean="0"/>
              <a:pPr/>
              <a:t>12/3/2025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F661584-2AB0-4344-86A6-41529C62A495}" type="slidenum">
              <a:rPr lang="el-GR" smtClean="0"/>
              <a:pPr/>
              <a:t>‹#›</a:t>
            </a:fld>
            <a:endParaRPr lang="el-GR"/>
          </a:p>
        </p:txBody>
      </p:sp>
    </p:spTree>
    <p:extLst>
      <p:ext uri="{BB962C8B-B14F-4D97-AF65-F5344CB8AC3E}">
        <p14:creationId xmlns:p14="http://schemas.microsoft.com/office/powerpoint/2010/main" val="4256143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2D62E1-D624-42C5-91E9-338CC1EF217A}" type="datetimeFigureOut">
              <a:rPr lang="el-GR" smtClean="0"/>
              <a:pPr/>
              <a:t>12/3/2025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F661584-2AB0-4344-86A6-41529C62A495}" type="slidenum">
              <a:rPr lang="el-GR" smtClean="0"/>
              <a:pPr/>
              <a:t>‹#›</a:t>
            </a:fld>
            <a:endParaRPr lang="el-GR"/>
          </a:p>
        </p:txBody>
      </p:sp>
    </p:spTree>
    <p:extLst>
      <p:ext uri="{BB962C8B-B14F-4D97-AF65-F5344CB8AC3E}">
        <p14:creationId xmlns:p14="http://schemas.microsoft.com/office/powerpoint/2010/main" val="29007276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2D62E1-D624-42C5-91E9-338CC1EF217A}" type="datetimeFigureOut">
              <a:rPr lang="el-GR" smtClean="0"/>
              <a:pPr/>
              <a:t>12/3/2025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F661584-2AB0-4344-86A6-41529C62A495}" type="slidenum">
              <a:rPr lang="el-GR" smtClean="0"/>
              <a:pPr/>
              <a:t>‹#›</a:t>
            </a:fld>
            <a:endParaRPr lang="el-GR"/>
          </a:p>
        </p:txBody>
      </p:sp>
    </p:spTree>
    <p:extLst>
      <p:ext uri="{BB962C8B-B14F-4D97-AF65-F5344CB8AC3E}">
        <p14:creationId xmlns:p14="http://schemas.microsoft.com/office/powerpoint/2010/main" val="1202375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2D62E1-D624-42C5-91E9-338CC1EF217A}" type="datetimeFigureOut">
              <a:rPr lang="el-GR" smtClean="0"/>
              <a:pPr/>
              <a:t>12/3/2025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F661584-2AB0-4344-86A6-41529C62A495}" type="slidenum">
              <a:rPr lang="el-GR" smtClean="0"/>
              <a:pPr/>
              <a:t>‹#›</a:t>
            </a:fld>
            <a:endParaRPr lang="el-GR"/>
          </a:p>
        </p:txBody>
      </p:sp>
    </p:spTree>
    <p:extLst>
      <p:ext uri="{BB962C8B-B14F-4D97-AF65-F5344CB8AC3E}">
        <p14:creationId xmlns:p14="http://schemas.microsoft.com/office/powerpoint/2010/main" val="3882829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2D62E1-D624-42C5-91E9-338CC1EF217A}" type="datetimeFigureOut">
              <a:rPr lang="el-GR" smtClean="0"/>
              <a:pPr/>
              <a:t>12/3/2025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F661584-2AB0-4344-86A6-41529C62A495}" type="slidenum">
              <a:rPr lang="el-GR" smtClean="0"/>
              <a:pPr/>
              <a:t>‹#›</a:t>
            </a:fld>
            <a:endParaRPr lang="el-GR"/>
          </a:p>
        </p:txBody>
      </p:sp>
    </p:spTree>
    <p:extLst>
      <p:ext uri="{BB962C8B-B14F-4D97-AF65-F5344CB8AC3E}">
        <p14:creationId xmlns:p14="http://schemas.microsoft.com/office/powerpoint/2010/main" val="3277693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2D62E1-D624-42C5-91E9-338CC1EF217A}" type="datetimeFigureOut">
              <a:rPr lang="el-GR" smtClean="0"/>
              <a:pPr/>
              <a:t>12/3/2025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F661584-2AB0-4344-86A6-41529C62A495}" type="slidenum">
              <a:rPr lang="el-GR" smtClean="0"/>
              <a:pPr/>
              <a:t>‹#›</a:t>
            </a:fld>
            <a:endParaRPr lang="el-GR"/>
          </a:p>
        </p:txBody>
      </p:sp>
    </p:spTree>
    <p:extLst>
      <p:ext uri="{BB962C8B-B14F-4D97-AF65-F5344CB8AC3E}">
        <p14:creationId xmlns:p14="http://schemas.microsoft.com/office/powerpoint/2010/main" val="2980095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2D62E1-D624-42C5-91E9-338CC1EF217A}" type="datetimeFigureOut">
              <a:rPr lang="el-GR" smtClean="0"/>
              <a:pPr/>
              <a:t>12/3/2025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F661584-2AB0-4344-86A6-41529C62A495}" type="slidenum">
              <a:rPr lang="el-GR" smtClean="0"/>
              <a:pPr/>
              <a:t>‹#›</a:t>
            </a:fld>
            <a:endParaRPr lang="el-GR"/>
          </a:p>
        </p:txBody>
      </p:sp>
    </p:spTree>
    <p:extLst>
      <p:ext uri="{BB962C8B-B14F-4D97-AF65-F5344CB8AC3E}">
        <p14:creationId xmlns:p14="http://schemas.microsoft.com/office/powerpoint/2010/main" val="2541194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02D62E1-D624-42C5-91E9-338CC1EF217A}" type="datetimeFigureOut">
              <a:rPr lang="el-GR" smtClean="0"/>
              <a:pPr/>
              <a:t>12/3/2025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F661584-2AB0-4344-86A6-41529C62A495}" type="slidenum">
              <a:rPr lang="el-GR" smtClean="0"/>
              <a:pPr/>
              <a:t>‹#›</a:t>
            </a:fld>
            <a:endParaRPr lang="el-GR"/>
          </a:p>
        </p:txBody>
      </p:sp>
    </p:spTree>
    <p:extLst>
      <p:ext uri="{BB962C8B-B14F-4D97-AF65-F5344CB8AC3E}">
        <p14:creationId xmlns:p14="http://schemas.microsoft.com/office/powerpoint/2010/main" val="1548044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2D62E1-D624-42C5-91E9-338CC1EF217A}" type="datetimeFigureOut">
              <a:rPr lang="el-GR" smtClean="0"/>
              <a:pPr/>
              <a:t>12/3/2025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F661584-2AB0-4344-86A6-41529C62A495}" type="slidenum">
              <a:rPr lang="el-GR" smtClean="0"/>
              <a:pPr/>
              <a:t>‹#›</a:t>
            </a:fld>
            <a:endParaRPr lang="el-GR"/>
          </a:p>
        </p:txBody>
      </p:sp>
    </p:spTree>
    <p:extLst>
      <p:ext uri="{BB962C8B-B14F-4D97-AF65-F5344CB8AC3E}">
        <p14:creationId xmlns:p14="http://schemas.microsoft.com/office/powerpoint/2010/main" val="148500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2D62E1-D624-42C5-91E9-338CC1EF217A}" type="datetimeFigureOut">
              <a:rPr lang="el-GR" smtClean="0"/>
              <a:pPr/>
              <a:t>12/3/2025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F661584-2AB0-4344-86A6-41529C62A495}" type="slidenum">
              <a:rPr lang="el-GR" smtClean="0"/>
              <a:pPr/>
              <a:t>‹#›</a:t>
            </a:fld>
            <a:endParaRPr lang="el-GR"/>
          </a:p>
        </p:txBody>
      </p:sp>
    </p:spTree>
    <p:extLst>
      <p:ext uri="{BB962C8B-B14F-4D97-AF65-F5344CB8AC3E}">
        <p14:creationId xmlns:p14="http://schemas.microsoft.com/office/powerpoint/2010/main" val="3706509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F661584-2AB0-4344-86A6-41529C62A495}" type="slidenum">
              <a:rPr lang="el-GR" smtClean="0"/>
              <a:pPr/>
              <a:t>‹#›</a:t>
            </a:fld>
            <a:endParaRPr lang="el-GR"/>
          </a:p>
        </p:txBody>
      </p:sp>
      <p:sp>
        <p:nvSpPr>
          <p:cNvPr id="5" name="Date Placeholder 4"/>
          <p:cNvSpPr>
            <a:spLocks noGrp="1"/>
          </p:cNvSpPr>
          <p:nvPr>
            <p:ph type="dt" sz="half" idx="10"/>
          </p:nvPr>
        </p:nvSpPr>
        <p:spPr/>
        <p:txBody>
          <a:bodyPr/>
          <a:lstStyle/>
          <a:p>
            <a:fld id="{C02D62E1-D624-42C5-91E9-338CC1EF217A}" type="datetimeFigureOut">
              <a:rPr lang="el-GR" smtClean="0"/>
              <a:pPr/>
              <a:t>12/3/2025</a:t>
            </a:fld>
            <a:endParaRPr lang="el-GR"/>
          </a:p>
        </p:txBody>
      </p:sp>
    </p:spTree>
    <p:extLst>
      <p:ext uri="{BB962C8B-B14F-4D97-AF65-F5344CB8AC3E}">
        <p14:creationId xmlns:p14="http://schemas.microsoft.com/office/powerpoint/2010/main" val="3858710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02D62E1-D624-42C5-91E9-338CC1EF217A}" type="datetimeFigureOut">
              <a:rPr lang="el-GR" smtClean="0"/>
              <a:pPr/>
              <a:t>12/3/2025</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5528286" y="6464056"/>
            <a:ext cx="683339" cy="365125"/>
          </a:xfrm>
          <a:prstGeom prst="rect">
            <a:avLst/>
          </a:prstGeom>
        </p:spPr>
        <p:txBody>
          <a:bodyPr vert="horz" lIns="91440" tIns="45720" rIns="91440" bIns="45720" rtlCol="0" anchor="ctr"/>
          <a:lstStyle>
            <a:lvl1pPr algn="ctr">
              <a:defRPr sz="900">
                <a:solidFill>
                  <a:schemeClr val="accent1"/>
                </a:solidFill>
              </a:defRPr>
            </a:lvl1pPr>
          </a:lstStyle>
          <a:p>
            <a:fld id="{4F661584-2AB0-4344-86A6-41529C62A495}" type="slidenum">
              <a:rPr lang="el-GR" smtClean="0"/>
              <a:pPr/>
              <a:t>‹#›</a:t>
            </a:fld>
            <a:endParaRPr lang="el-GR"/>
          </a:p>
        </p:txBody>
      </p:sp>
      <p:pic>
        <p:nvPicPr>
          <p:cNvPr id="7" name="Picture 6">
            <a:extLst>
              <a:ext uri="{FF2B5EF4-FFF2-40B4-BE49-F238E27FC236}">
                <a16:creationId xmlns:a16="http://schemas.microsoft.com/office/drawing/2014/main" id="{9ABE2E54-7735-A42D-DAF7-4AB6D9877836}"/>
              </a:ext>
            </a:extLst>
          </p:cNvPr>
          <p:cNvPicPr>
            <a:picLocks noChangeAspect="1"/>
          </p:cNvPicPr>
          <p:nvPr userDrawn="1"/>
        </p:nvPicPr>
        <p:blipFill>
          <a:blip r:embed="rId18" cstate="print"/>
          <a:srcRect/>
          <a:stretch>
            <a:fillRect/>
          </a:stretch>
        </p:blipFill>
        <p:spPr bwMode="auto">
          <a:xfrm>
            <a:off x="193914" y="40366"/>
            <a:ext cx="483420" cy="488455"/>
          </a:xfrm>
          <a:prstGeom prst="rect">
            <a:avLst/>
          </a:prstGeom>
          <a:noFill/>
          <a:ln w="9525">
            <a:noFill/>
            <a:miter lim="800000"/>
            <a:headEnd/>
            <a:tailEnd/>
          </a:ln>
        </p:spPr>
      </p:pic>
      <p:sp>
        <p:nvSpPr>
          <p:cNvPr id="9" name="TextBox 8">
            <a:extLst>
              <a:ext uri="{FF2B5EF4-FFF2-40B4-BE49-F238E27FC236}">
                <a16:creationId xmlns:a16="http://schemas.microsoft.com/office/drawing/2014/main" id="{FC03B8C3-8E62-63C9-126C-DCCA60CCC909}"/>
              </a:ext>
            </a:extLst>
          </p:cNvPr>
          <p:cNvSpPr txBox="1"/>
          <p:nvPr userDrawn="1"/>
        </p:nvSpPr>
        <p:spPr>
          <a:xfrm>
            <a:off x="750499" y="51558"/>
            <a:ext cx="6639959" cy="369332"/>
          </a:xfrm>
          <a:prstGeom prst="rect">
            <a:avLst/>
          </a:prstGeom>
          <a:noFill/>
        </p:spPr>
        <p:txBody>
          <a:bodyPr wrap="none" rtlCol="0">
            <a:spAutoFit/>
          </a:bodyPr>
          <a:lstStyle/>
          <a:p>
            <a:r>
              <a:rPr lang="el-GR" dirty="0"/>
              <a:t>Υπουργείο Γεωργίας, Αγροτικής Ανάπτυξης και Περιβάλλοντος</a:t>
            </a:r>
          </a:p>
        </p:txBody>
      </p:sp>
    </p:spTree>
    <p:extLst>
      <p:ext uri="{BB962C8B-B14F-4D97-AF65-F5344CB8AC3E}">
        <p14:creationId xmlns:p14="http://schemas.microsoft.com/office/powerpoint/2010/main" val="1750247635"/>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A31BC-7A22-6429-AA33-BD482208DC0B}"/>
              </a:ext>
            </a:extLst>
          </p:cNvPr>
          <p:cNvSpPr>
            <a:spLocks noGrp="1"/>
          </p:cNvSpPr>
          <p:nvPr>
            <p:ph type="ctrTitle"/>
          </p:nvPr>
        </p:nvSpPr>
        <p:spPr>
          <a:xfrm>
            <a:off x="813816" y="1600201"/>
            <a:ext cx="9262872" cy="2228850"/>
          </a:xfrm>
        </p:spPr>
        <p:txBody>
          <a:bodyPr>
            <a:noAutofit/>
          </a:bodyPr>
          <a:lstStyle/>
          <a:p>
            <a:r>
              <a:rPr lang="x-none" sz="3600" b="1" dirty="0" err="1">
                <a:solidFill>
                  <a:schemeClr val="tx1"/>
                </a:solidFill>
                <a:effectLst/>
                <a:latin typeface="Arial" panose="020B0604020202020204" pitchFamily="34" charset="0"/>
                <a:ea typeface="Simsun (Founder Extended)"/>
                <a:cs typeface="Arial" panose="020B0604020202020204" pitchFamily="34" charset="0"/>
              </a:rPr>
              <a:t>Πλ</a:t>
            </a:r>
            <a:r>
              <a:rPr lang="x-none" sz="3600" b="1" dirty="0">
                <a:solidFill>
                  <a:schemeClr val="tx1"/>
                </a:solidFill>
                <a:effectLst/>
                <a:latin typeface="Arial" panose="020B0604020202020204" pitchFamily="34" charset="0"/>
                <a:ea typeface="Simsun (Founder Extended)"/>
                <a:cs typeface="Arial" panose="020B0604020202020204" pitchFamily="34" charset="0"/>
              </a:rPr>
              <a:t>αίσιο αδειοδότησης για ανάπτυξη μεγάλων μονάδων αιγοπρόβατοτροφίας</a:t>
            </a:r>
            <a:br>
              <a:rPr lang="x-none" sz="1800" dirty="0">
                <a:effectLst/>
                <a:latin typeface="Arial" panose="020B0604020202020204" pitchFamily="34" charset="0"/>
                <a:ea typeface="Simsun (Founder Extended)"/>
                <a:cs typeface="Times New Roman" panose="02020603050405020304" pitchFamily="18" charset="0"/>
              </a:rPr>
            </a:br>
            <a:endParaRPr lang="el-GR" sz="4800" dirty="0">
              <a:solidFill>
                <a:schemeClr val="tx1"/>
              </a:solidFill>
            </a:endParaRPr>
          </a:p>
        </p:txBody>
      </p:sp>
      <p:pic>
        <p:nvPicPr>
          <p:cNvPr id="4" name="Picture 3">
            <a:extLst>
              <a:ext uri="{FF2B5EF4-FFF2-40B4-BE49-F238E27FC236}">
                <a16:creationId xmlns:a16="http://schemas.microsoft.com/office/drawing/2014/main" id="{F49C61A2-CA9C-E894-D53D-D0631563AA03}"/>
              </a:ext>
            </a:extLst>
          </p:cNvPr>
          <p:cNvPicPr>
            <a:picLocks noChangeAspect="1"/>
          </p:cNvPicPr>
          <p:nvPr/>
        </p:nvPicPr>
        <p:blipFill>
          <a:blip r:embed="rId2" cstate="print"/>
          <a:srcRect/>
          <a:stretch>
            <a:fillRect/>
          </a:stretch>
        </p:blipFill>
        <p:spPr bwMode="auto">
          <a:xfrm>
            <a:off x="2202510" y="253778"/>
            <a:ext cx="979602" cy="989806"/>
          </a:xfrm>
          <a:prstGeom prst="rect">
            <a:avLst/>
          </a:prstGeom>
          <a:noFill/>
          <a:ln w="9525">
            <a:noFill/>
            <a:miter lim="800000"/>
            <a:headEnd/>
            <a:tailEnd/>
          </a:ln>
        </p:spPr>
      </p:pic>
      <p:sp>
        <p:nvSpPr>
          <p:cNvPr id="6" name="TextBox 5">
            <a:extLst>
              <a:ext uri="{FF2B5EF4-FFF2-40B4-BE49-F238E27FC236}">
                <a16:creationId xmlns:a16="http://schemas.microsoft.com/office/drawing/2014/main" id="{D75E3F9D-A558-F01D-49A3-EC6BF2B61549}"/>
              </a:ext>
            </a:extLst>
          </p:cNvPr>
          <p:cNvSpPr txBox="1"/>
          <p:nvPr/>
        </p:nvSpPr>
        <p:spPr>
          <a:xfrm>
            <a:off x="3264408" y="270069"/>
            <a:ext cx="6327648" cy="830997"/>
          </a:xfrm>
          <a:prstGeom prst="rect">
            <a:avLst/>
          </a:prstGeom>
          <a:noFill/>
        </p:spPr>
        <p:txBody>
          <a:bodyPr wrap="square" rtlCol="0">
            <a:spAutoFit/>
          </a:bodyPr>
          <a:lstStyle/>
          <a:p>
            <a:pPr algn="ctr"/>
            <a:r>
              <a:rPr lang="el-GR" sz="2400" b="1" dirty="0"/>
              <a:t>Υπουργείο Γεωργίας,</a:t>
            </a:r>
          </a:p>
          <a:p>
            <a:r>
              <a:rPr lang="el-GR" sz="2400" b="1" dirty="0"/>
              <a:t>Αγροτικής Ανάπτυξης</a:t>
            </a:r>
            <a:r>
              <a:rPr lang="en-US" sz="2400" b="1" dirty="0"/>
              <a:t> </a:t>
            </a:r>
            <a:r>
              <a:rPr lang="el-GR" sz="2400" b="1" dirty="0"/>
              <a:t>και Περιβάλλοντος</a:t>
            </a:r>
          </a:p>
        </p:txBody>
      </p:sp>
    </p:spTree>
    <p:extLst>
      <p:ext uri="{BB962C8B-B14F-4D97-AF65-F5344CB8AC3E}">
        <p14:creationId xmlns:p14="http://schemas.microsoft.com/office/powerpoint/2010/main" val="4132574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9E443D-F20C-E157-F9C9-FC781119EC3D}"/>
              </a:ext>
            </a:extLst>
          </p:cNvPr>
          <p:cNvSpPr>
            <a:spLocks noGrp="1"/>
          </p:cNvSpPr>
          <p:nvPr>
            <p:ph idx="1"/>
          </p:nvPr>
        </p:nvSpPr>
        <p:spPr>
          <a:xfrm>
            <a:off x="384385" y="1363708"/>
            <a:ext cx="10695396" cy="4955205"/>
          </a:xfrm>
        </p:spPr>
        <p:txBody>
          <a:bodyPr>
            <a:normAutofit fontScale="92500" lnSpcReduction="20000"/>
          </a:bodyPr>
          <a:lstStyle/>
          <a:p>
            <a:pPr marL="0" indent="0">
              <a:buNone/>
            </a:pPr>
            <a:r>
              <a:rPr lang="x-none" sz="1800" b="1"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Δ. </a:t>
            </a:r>
            <a:r>
              <a:rPr lang="el-GR" sz="1800" b="1"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Δυνατότητες χρηματοδότησης</a:t>
            </a:r>
            <a:endParaRPr lang="x-none" sz="1800" b="1"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x-none" sz="180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Η ανέγερση της κτηνοτροφικής μονάδας θα επιδοτείται μέσω του Στρατηγικού Σχεδίου Κοινής Αγροτικής Πολιτικής 2023-2027.</a:t>
            </a:r>
            <a:r>
              <a:rPr lang="el-GR" sz="180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Συγκεκριμένα</a:t>
            </a:r>
            <a:r>
              <a:rPr lang="en-GB" sz="180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a:t>
            </a:r>
            <a:endParaRPr lang="x-none" sz="1800" dirty="0">
              <a:solidFill>
                <a:schemeClr val="tx1"/>
              </a:solidFill>
              <a:effectLst/>
              <a:latin typeface="Aptos" panose="020B0004020202020204" pitchFamily="34" charset="0"/>
              <a:ea typeface="Times New Roman" panose="02020603050405020304" pitchFamily="18" charset="0"/>
              <a:cs typeface="Aptos" panose="020B0004020202020204" pitchFamily="34" charset="0"/>
            </a:endParaRPr>
          </a:p>
          <a:p>
            <a:pPr marL="0" indent="0">
              <a:buNone/>
            </a:pPr>
            <a:r>
              <a:rPr lang="el-GR" dirty="0">
                <a:solidFill>
                  <a:schemeClr val="tx1"/>
                </a:solidFill>
              </a:rPr>
              <a:t>(α) </a:t>
            </a:r>
            <a:r>
              <a:rPr lang="el-CY" dirty="0">
                <a:solidFill>
                  <a:schemeClr val="tx1"/>
                </a:solidFill>
              </a:rPr>
              <a:t>Πα</a:t>
            </a:r>
            <a:r>
              <a:rPr lang="el-CY" dirty="0" err="1">
                <a:solidFill>
                  <a:schemeClr val="tx1"/>
                </a:solidFill>
              </a:rPr>
              <a:t>ρέμ</a:t>
            </a:r>
            <a:r>
              <a:rPr lang="el-CY" dirty="0">
                <a:solidFill>
                  <a:schemeClr val="tx1"/>
                </a:solidFill>
              </a:rPr>
              <a:t>βαση</a:t>
            </a:r>
            <a:r>
              <a:rPr lang="el-GR" dirty="0">
                <a:solidFill>
                  <a:schemeClr val="tx1"/>
                </a:solidFill>
              </a:rPr>
              <a:t> 4.1.1 - Επενδύσεις για εκσυγχρονισμό, βελτίωση της ανταγωνιστικότητας, των συνολικών επιδόσεων και της βιωσιμότητας των γεωργοκτηνοτροφικών εκμεταλλεύσεων, με μέγιστο ποσό επιδότησης τις €400.000 (€600.000 για νέους γεωργούς). Στο καθεστώς αυτό εμπίπτουν επενδύσεις για την ανέγερση των κτηνοτροφικών υποστατικών. </a:t>
            </a:r>
            <a:endParaRPr lang="en-GB" dirty="0">
              <a:solidFill>
                <a:schemeClr val="tx1"/>
              </a:solidFill>
            </a:endParaRPr>
          </a:p>
          <a:p>
            <a:pPr marL="0" indent="0">
              <a:buNone/>
            </a:pPr>
            <a:r>
              <a:rPr lang="el-GR" dirty="0">
                <a:solidFill>
                  <a:schemeClr val="tx1"/>
                </a:solidFill>
              </a:rPr>
              <a:t>(β)</a:t>
            </a:r>
            <a:r>
              <a:rPr lang="el-CY" dirty="0">
                <a:solidFill>
                  <a:schemeClr val="tx1"/>
                </a:solidFill>
              </a:rPr>
              <a:t> Πα</a:t>
            </a:r>
            <a:r>
              <a:rPr lang="el-CY" dirty="0" err="1">
                <a:solidFill>
                  <a:schemeClr val="tx1"/>
                </a:solidFill>
              </a:rPr>
              <a:t>ρέμ</a:t>
            </a:r>
            <a:r>
              <a:rPr lang="el-CY" dirty="0">
                <a:solidFill>
                  <a:schemeClr val="tx1"/>
                </a:solidFill>
              </a:rPr>
              <a:t>βαση</a:t>
            </a:r>
            <a:r>
              <a:rPr lang="el-GR" dirty="0">
                <a:solidFill>
                  <a:schemeClr val="tx1"/>
                </a:solidFill>
              </a:rPr>
              <a:t> 4.1.2 - Επενδύσεις που συμβάλουν στη προστασία του περιβάλλοντος και στην ευημερία των ζώων με μέγιστο ποσό επιδότησης τις €400.000 (€600.000 για νέους γεωργούς). Στο καθεστώς αυτό εμπίπτουν επενδύσεις για δημιουργία κτηνοτροφικών εκμεταλλεύσεων, συμπεριλαμβανομένων των αποτελεσματικών τεχνολογιών για τη μείωση της ρύπανσης και των εκπομπών αερίων θερμοκηπίου και για τη συμμόρφωση με τα πρότυπα της Ε.Ε. που σχετίζονται με την ορθή διαχείριση των κτηνοτροφικών αποβλήτων και δεν επηρεάζουν αρνητικά την εφαρμογή της νομοθεσίας για τη </a:t>
            </a:r>
            <a:r>
              <a:rPr lang="el-GR" dirty="0" err="1">
                <a:solidFill>
                  <a:schemeClr val="tx1"/>
                </a:solidFill>
              </a:rPr>
              <a:t>νιτρορύπανση</a:t>
            </a:r>
            <a:r>
              <a:rPr lang="el-GR" dirty="0">
                <a:solidFill>
                  <a:schemeClr val="tx1"/>
                </a:solidFill>
              </a:rPr>
              <a:t> ως επίσης επενδύσεις που σχετίζονται με τη θερμομόνωση τους κτηνοτροφικών εκμεταλλεύσεων και την βελτίωση της θερμικής άνεσης των ζώων και των συνθηκών αερισμού. </a:t>
            </a:r>
            <a:endParaRPr lang="en-GB" dirty="0">
              <a:solidFill>
                <a:schemeClr val="tx1"/>
              </a:solidFill>
            </a:endParaRPr>
          </a:p>
          <a:p>
            <a:pPr marL="0" indent="0">
              <a:buNone/>
            </a:pPr>
            <a:r>
              <a:rPr lang="el-GR" dirty="0">
                <a:solidFill>
                  <a:schemeClr val="tx1"/>
                </a:solidFill>
              </a:rPr>
              <a:t>(γ) </a:t>
            </a:r>
            <a:r>
              <a:rPr lang="el-CY" dirty="0">
                <a:solidFill>
                  <a:schemeClr val="tx1"/>
                </a:solidFill>
              </a:rPr>
              <a:t>Πα</a:t>
            </a:r>
            <a:r>
              <a:rPr lang="el-CY" dirty="0" err="1">
                <a:solidFill>
                  <a:schemeClr val="tx1"/>
                </a:solidFill>
              </a:rPr>
              <a:t>ρέμ</a:t>
            </a:r>
            <a:r>
              <a:rPr lang="el-CY" dirty="0">
                <a:solidFill>
                  <a:schemeClr val="tx1"/>
                </a:solidFill>
              </a:rPr>
              <a:t>βαση</a:t>
            </a:r>
            <a:r>
              <a:rPr lang="el-GR" dirty="0">
                <a:solidFill>
                  <a:schemeClr val="tx1"/>
                </a:solidFill>
              </a:rPr>
              <a:t> 4.1.3 - Επενδύσεις για επεξεργασία και διαχείριση κτηνοτροφικών αποβλήτων με μέγιστο ποσό επιδότησης τις €800.000. </a:t>
            </a:r>
            <a:endParaRPr lang="x-none" dirty="0">
              <a:solidFill>
                <a:schemeClr val="tx1"/>
              </a:solidFill>
              <a:latin typeface="Aptos" panose="020B0004020202020204" pitchFamily="34" charset="0"/>
              <a:ea typeface="Calibri" panose="020F0502020204030204" pitchFamily="34" charset="0"/>
              <a:cs typeface="Aptos" panose="020B0004020202020204" pitchFamily="34" charset="0"/>
            </a:endParaRPr>
          </a:p>
          <a:p>
            <a:pPr marL="0" indent="0">
              <a:buNone/>
            </a:pPr>
            <a:r>
              <a:rPr lang="x-none" sz="1800" b="1" dirty="0">
                <a:solidFill>
                  <a:schemeClr val="tx1"/>
                </a:solidFill>
                <a:effectLst/>
                <a:latin typeface="Aptos" panose="020B0004020202020204" pitchFamily="34" charset="0"/>
                <a:ea typeface="Calibri" panose="020F0502020204030204" pitchFamily="34" charset="0"/>
                <a:cs typeface="Aptos" panose="020B0004020202020204" pitchFamily="34" charset="0"/>
              </a:rPr>
              <a:t>Στα πλαίσια της μοριοδότησης των αιτήσεων θα δίνεται αυξημένη προτεραιότητα στη δημιουργία νέων μονάδων αιγοπροβατοτροφίας που θα διαθέτουν 800 και περισσότερα θηλυκά παραγωγικά ζώα.</a:t>
            </a:r>
          </a:p>
          <a:p>
            <a:pPr marL="0" indent="0">
              <a:buNone/>
            </a:pPr>
            <a:endParaRPr lang="el-GR" dirty="0"/>
          </a:p>
        </p:txBody>
      </p:sp>
      <p:sp>
        <p:nvSpPr>
          <p:cNvPr id="4" name="Slide Number Placeholder 3">
            <a:extLst>
              <a:ext uri="{FF2B5EF4-FFF2-40B4-BE49-F238E27FC236}">
                <a16:creationId xmlns:a16="http://schemas.microsoft.com/office/drawing/2014/main" id="{960256F1-2C35-ABAA-880F-7A6EEB738765}"/>
              </a:ext>
            </a:extLst>
          </p:cNvPr>
          <p:cNvSpPr>
            <a:spLocks noGrp="1"/>
          </p:cNvSpPr>
          <p:nvPr>
            <p:ph type="sldNum" sz="quarter" idx="12"/>
          </p:nvPr>
        </p:nvSpPr>
        <p:spPr/>
        <p:txBody>
          <a:bodyPr/>
          <a:lstStyle/>
          <a:p>
            <a:fld id="{4F661584-2AB0-4344-86A6-41529C62A495}" type="slidenum">
              <a:rPr lang="el-GR" smtClean="0"/>
              <a:pPr/>
              <a:t>10</a:t>
            </a:fld>
            <a:endParaRPr lang="el-GR"/>
          </a:p>
        </p:txBody>
      </p:sp>
      <p:sp>
        <p:nvSpPr>
          <p:cNvPr id="5" name="Title 1">
            <a:extLst>
              <a:ext uri="{FF2B5EF4-FFF2-40B4-BE49-F238E27FC236}">
                <a16:creationId xmlns:a16="http://schemas.microsoft.com/office/drawing/2014/main" id="{088C977F-79F0-DF5F-DA7B-4487F6D02122}"/>
              </a:ext>
            </a:extLst>
          </p:cNvPr>
          <p:cNvSpPr>
            <a:spLocks noGrp="1"/>
          </p:cNvSpPr>
          <p:nvPr>
            <p:ph type="title"/>
          </p:nvPr>
        </p:nvSpPr>
        <p:spPr>
          <a:xfrm>
            <a:off x="277813" y="609600"/>
            <a:ext cx="10861242" cy="595086"/>
          </a:xfrm>
        </p:spPr>
        <p:txBody>
          <a:bodyPr>
            <a:noAutofit/>
          </a:bodyPr>
          <a:lstStyle/>
          <a:p>
            <a:r>
              <a:rPr lang="x-none" sz="2200" b="1" dirty="0" err="1">
                <a:effectLst/>
                <a:latin typeface="Arial" panose="020B0604020202020204" pitchFamily="34" charset="0"/>
                <a:ea typeface="Simsun (Founder Extended)"/>
                <a:cs typeface="Arial" panose="020B0604020202020204" pitchFamily="34" charset="0"/>
              </a:rPr>
              <a:t>Πλ</a:t>
            </a:r>
            <a:r>
              <a:rPr lang="x-none" sz="2200" b="1" dirty="0">
                <a:effectLst/>
                <a:latin typeface="Arial" panose="020B0604020202020204" pitchFamily="34" charset="0"/>
                <a:ea typeface="Simsun (Founder Extended)"/>
                <a:cs typeface="Arial" panose="020B0604020202020204" pitchFamily="34" charset="0"/>
              </a:rPr>
              <a:t>αίσιο αδειοδότησης για ανάπτυξη μεγάλων μονάδων αιγοπρόβατοτροφίας</a:t>
            </a:r>
            <a:br>
              <a:rPr lang="x-none" sz="2200" dirty="0">
                <a:effectLst/>
                <a:latin typeface="Arial" panose="020B0604020202020204" pitchFamily="34" charset="0"/>
                <a:ea typeface="Simsun (Founder Extended)"/>
                <a:cs typeface="Times New Roman" panose="02020603050405020304" pitchFamily="18" charset="0"/>
              </a:rPr>
            </a:br>
            <a:endParaRPr lang="el-GR" sz="2200" dirty="0"/>
          </a:p>
        </p:txBody>
      </p:sp>
    </p:spTree>
    <p:extLst>
      <p:ext uri="{BB962C8B-B14F-4D97-AF65-F5344CB8AC3E}">
        <p14:creationId xmlns:p14="http://schemas.microsoft.com/office/powerpoint/2010/main" val="138117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5FCE3C-4C5D-05A3-A9E2-25DF604F5DBC}"/>
              </a:ext>
            </a:extLst>
          </p:cNvPr>
          <p:cNvSpPr>
            <a:spLocks noGrp="1"/>
          </p:cNvSpPr>
          <p:nvPr>
            <p:ph idx="1"/>
          </p:nvPr>
        </p:nvSpPr>
        <p:spPr>
          <a:xfrm>
            <a:off x="677334" y="2160589"/>
            <a:ext cx="10002858" cy="3880773"/>
          </a:xfrm>
        </p:spPr>
        <p:txBody>
          <a:bodyPr>
            <a:normAutofit/>
          </a:bodyPr>
          <a:lstStyle/>
          <a:p>
            <a:pPr marL="0" indent="0">
              <a:buNone/>
            </a:pPr>
            <a:r>
              <a:rPr lang="el-GR" sz="6000" dirty="0"/>
              <a:t>Ευχαριστώ για την προσοχή!</a:t>
            </a:r>
          </a:p>
        </p:txBody>
      </p:sp>
    </p:spTree>
    <p:extLst>
      <p:ext uri="{BB962C8B-B14F-4D97-AF65-F5344CB8AC3E}">
        <p14:creationId xmlns:p14="http://schemas.microsoft.com/office/powerpoint/2010/main" val="3456511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F6B0D-720C-910B-8E60-69E6E119BE13}"/>
              </a:ext>
            </a:extLst>
          </p:cNvPr>
          <p:cNvSpPr>
            <a:spLocks noGrp="1"/>
          </p:cNvSpPr>
          <p:nvPr>
            <p:ph type="title"/>
          </p:nvPr>
        </p:nvSpPr>
        <p:spPr>
          <a:xfrm>
            <a:off x="677334" y="609600"/>
            <a:ext cx="10600266" cy="943429"/>
          </a:xfrm>
        </p:spPr>
        <p:txBody>
          <a:bodyPr>
            <a:normAutofit/>
          </a:bodyPr>
          <a:lstStyle/>
          <a:p>
            <a:r>
              <a:rPr lang="x-none" sz="2200" b="1">
                <a:latin typeface="Arial" panose="020B0604020202020204" pitchFamily="34" charset="0"/>
                <a:ea typeface="Simsun (Founder Extended)"/>
                <a:cs typeface="Arial" panose="020B0604020202020204" pitchFamily="34" charset="0"/>
              </a:rPr>
              <a:t>Πλαίσιο αδειοδότησης για ανάπτυξη μεγάλων μονάδων αιγοπρόβατοτροφίας</a:t>
            </a:r>
            <a:endParaRPr lang="el-GR" sz="2200" dirty="0"/>
          </a:p>
        </p:txBody>
      </p:sp>
      <p:sp>
        <p:nvSpPr>
          <p:cNvPr id="3" name="Content Placeholder 2">
            <a:extLst>
              <a:ext uri="{FF2B5EF4-FFF2-40B4-BE49-F238E27FC236}">
                <a16:creationId xmlns:a16="http://schemas.microsoft.com/office/drawing/2014/main" id="{693B4F4E-18AC-B665-675C-52C419219CF0}"/>
              </a:ext>
            </a:extLst>
          </p:cNvPr>
          <p:cNvSpPr>
            <a:spLocks noGrp="1"/>
          </p:cNvSpPr>
          <p:nvPr>
            <p:ph idx="1"/>
          </p:nvPr>
        </p:nvSpPr>
        <p:spPr>
          <a:xfrm>
            <a:off x="677333" y="1344168"/>
            <a:ext cx="10005181" cy="4904231"/>
          </a:xfrm>
        </p:spPr>
        <p:txBody>
          <a:bodyPr>
            <a:normAutofit/>
          </a:bodyPr>
          <a:lstStyle/>
          <a:p>
            <a:pPr>
              <a:buNone/>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x-none" sz="1800">
                <a:solidFill>
                  <a:srgbClr val="000000"/>
                </a:solidFill>
                <a:effectLst/>
                <a:latin typeface="Arial" panose="020B0604020202020204" pitchFamily="34" charset="0"/>
                <a:ea typeface="Calibri" panose="020F0502020204030204" pitchFamily="34" charset="0"/>
                <a:cs typeface="Arial" panose="020B0604020202020204" pitchFamily="34" charset="0"/>
              </a:rPr>
              <a:t>Με </a:t>
            </a:r>
            <a:r>
              <a:rPr lang="x-none"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την </a:t>
            </a:r>
            <a:r>
              <a:rPr lang="el-GR"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καταχώρηση του Χαλουμιού ως Προϊόν Ονομασίας Προέλευσης (ΠΟΠ) </a:t>
            </a:r>
            <a:r>
              <a:rPr lang="x-none"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οι</a:t>
            </a:r>
            <a:r>
              <a:rPr lang="el-GR"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προοπτικές του τομέα </a:t>
            </a:r>
            <a:r>
              <a:rPr lang="x-none"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α</a:t>
            </a:r>
            <a:r>
              <a:rPr lang="x-none" sz="1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ιγο</a:t>
            </a:r>
            <a:r>
              <a:rPr lang="x-none"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προβατοτροφίας </a:t>
            </a:r>
            <a:r>
              <a:rPr lang="el-GR"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κρίνονται ευοίωνες</a:t>
            </a:r>
            <a:r>
              <a:rPr lang="x-none"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και το Υπ</a:t>
            </a:r>
            <a:r>
              <a:rPr lang="x-none" sz="1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ουργείο</a:t>
            </a:r>
            <a:r>
              <a:rPr lang="x-none"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x-none" sz="1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Γεωργί</a:t>
            </a:r>
            <a:r>
              <a:rPr lang="x-none"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ας, Αγροτικής Ανάπτυξης και Περιβάλλοντος προωθεί μέτρα για </a:t>
            </a:r>
            <a:r>
              <a:rPr lang="el-GR"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αύξηση της παραγωγής </a:t>
            </a:r>
            <a:r>
              <a:rPr lang="el-GR" sz="1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αιγινού</a:t>
            </a:r>
            <a:r>
              <a:rPr lang="el-GR"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και πρόβειου  γάλακτος. </a:t>
            </a:r>
            <a:endParaRPr lang="x-none" sz="1800" dirty="0">
              <a:effectLst/>
              <a:latin typeface="Arial" panose="020B0604020202020204" pitchFamily="34" charset="0"/>
              <a:ea typeface="Simsun (Founder Extended)"/>
              <a:cs typeface="Times New Roman" panose="02020603050405020304" pitchFamily="18" charset="0"/>
            </a:endParaRPr>
          </a:p>
          <a:p>
            <a:pPr>
              <a:buNone/>
            </a:pPr>
            <a:r>
              <a:rPr lang="x-none"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buNone/>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l-GR" dirty="0">
                <a:solidFill>
                  <a:srgbClr val="000000"/>
                </a:solidFill>
                <a:latin typeface="Arial" panose="020B0604020202020204" pitchFamily="34" charset="0"/>
                <a:ea typeface="Calibri" panose="020F0502020204030204" pitchFamily="34" charset="0"/>
                <a:cs typeface="Arial" panose="020B0604020202020204" pitchFamily="34" charset="0"/>
              </a:rPr>
              <a:t>Γ</a:t>
            </a:r>
            <a:r>
              <a:rPr lang="el-GR"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ια την επίτευξη του στόχου αυτού το Υπουργείο Γεωργίας κρίνει ως απαραίτητο όπως ο κτηνοτρόφος </a:t>
            </a:r>
            <a:r>
              <a:rPr lang="x-none"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έχει τη </a:t>
            </a:r>
            <a:r>
              <a:rPr lang="x-none" sz="1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δυν</a:t>
            </a:r>
            <a:r>
              <a:rPr lang="x-none"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ατότητα για εύκολη πρόσβαση σε γη και γρήγορες </a:t>
            </a:r>
            <a:r>
              <a:rPr lang="el-GR"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διαδικασίες </a:t>
            </a:r>
            <a:r>
              <a:rPr lang="el-GR" sz="1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αδειοδότησης</a:t>
            </a:r>
            <a:r>
              <a:rPr lang="el-GR"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των υποστατικών του.</a:t>
            </a:r>
            <a:endParaRPr lang="x-none" sz="1800" dirty="0">
              <a:effectLst/>
              <a:latin typeface="Arial" panose="020B0604020202020204" pitchFamily="34" charset="0"/>
              <a:ea typeface="Simsun (Founder Extended)"/>
              <a:cs typeface="Times New Roman" panose="02020603050405020304" pitchFamily="18" charset="0"/>
            </a:endParaRPr>
          </a:p>
          <a:p>
            <a:pPr>
              <a:buNone/>
            </a:pPr>
            <a:r>
              <a:rPr lang="el-GR"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x-none" sz="1800" dirty="0">
              <a:effectLst/>
              <a:latin typeface="Arial" panose="020B0604020202020204" pitchFamily="34" charset="0"/>
              <a:ea typeface="Simsun (Founder Extended)"/>
              <a:cs typeface="Times New Roman" panose="02020603050405020304" pitchFamily="18" charset="0"/>
            </a:endParaRPr>
          </a:p>
          <a:p>
            <a:pPr>
              <a:buNone/>
            </a:pPr>
            <a:r>
              <a:rPr lang="el-GR"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Σκοπός της συνάντησης αυτής είναι η παρουσίαση του πλαισίου και των διαδικασ</a:t>
            </a:r>
            <a:r>
              <a:rPr lang="el-GR" dirty="0">
                <a:solidFill>
                  <a:srgbClr val="000000"/>
                </a:solidFill>
                <a:latin typeface="Arial" panose="020B0604020202020204" pitchFamily="34" charset="0"/>
                <a:ea typeface="Calibri" panose="020F0502020204030204" pitchFamily="34" charset="0"/>
                <a:cs typeface="Arial" panose="020B0604020202020204" pitchFamily="34" charset="0"/>
              </a:rPr>
              <a:t>ιών </a:t>
            </a:r>
            <a:r>
              <a:rPr lang="el-GR"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με τις οποίες ο κτηνοτρόφος θα μπορεί να προχωρήσει στην ανέγερση νέας αδειούχας κτηνοτροφικής μονάδας δυναμικότητας πέραν των 800 παραγωγικών αιγοπροβάτων.</a:t>
            </a:r>
            <a:endParaRPr lang="x-none" sz="1800" dirty="0">
              <a:effectLst/>
              <a:latin typeface="Arial" panose="020B0604020202020204" pitchFamily="34" charset="0"/>
              <a:ea typeface="Simsun (Founder Extended)"/>
              <a:cs typeface="Times New Roman" panose="02020603050405020304" pitchFamily="18" charset="0"/>
            </a:endParaRPr>
          </a:p>
        </p:txBody>
      </p:sp>
      <p:sp>
        <p:nvSpPr>
          <p:cNvPr id="4" name="Slide Number Placeholder 3">
            <a:extLst>
              <a:ext uri="{FF2B5EF4-FFF2-40B4-BE49-F238E27FC236}">
                <a16:creationId xmlns:a16="http://schemas.microsoft.com/office/drawing/2014/main" id="{045C7AEB-4EDE-E9DC-D213-6E914F6A8998}"/>
              </a:ext>
            </a:extLst>
          </p:cNvPr>
          <p:cNvSpPr>
            <a:spLocks noGrp="1"/>
          </p:cNvSpPr>
          <p:nvPr>
            <p:ph type="sldNum" sz="quarter" idx="12"/>
          </p:nvPr>
        </p:nvSpPr>
        <p:spPr/>
        <p:txBody>
          <a:bodyPr/>
          <a:lstStyle/>
          <a:p>
            <a:fld id="{4F661584-2AB0-4344-86A6-41529C62A495}" type="slidenum">
              <a:rPr lang="el-GR" smtClean="0"/>
              <a:pPr/>
              <a:t>2</a:t>
            </a:fld>
            <a:endParaRPr lang="el-GR"/>
          </a:p>
        </p:txBody>
      </p:sp>
    </p:spTree>
    <p:extLst>
      <p:ext uri="{BB962C8B-B14F-4D97-AF65-F5344CB8AC3E}">
        <p14:creationId xmlns:p14="http://schemas.microsoft.com/office/powerpoint/2010/main" val="2959815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4D339-E07C-C169-55B3-AB944BC15D3B}"/>
              </a:ext>
            </a:extLst>
          </p:cNvPr>
          <p:cNvSpPr>
            <a:spLocks noGrp="1"/>
          </p:cNvSpPr>
          <p:nvPr>
            <p:ph type="title"/>
          </p:nvPr>
        </p:nvSpPr>
        <p:spPr>
          <a:xfrm>
            <a:off x="277401" y="609601"/>
            <a:ext cx="10787865" cy="899249"/>
          </a:xfrm>
        </p:spPr>
        <p:txBody>
          <a:bodyPr>
            <a:normAutofit fontScale="90000"/>
          </a:bodyPr>
          <a:lstStyle/>
          <a:p>
            <a:pPr algn="just"/>
            <a:r>
              <a:rPr lang="x-none" sz="2400" b="1">
                <a:effectLst/>
                <a:latin typeface="Arial" panose="020B0604020202020204" pitchFamily="34" charset="0"/>
                <a:ea typeface="Simsun (Founder Extended)"/>
                <a:cs typeface="Arial" panose="020B0604020202020204" pitchFamily="34" charset="0"/>
              </a:rPr>
              <a:t>Πλαίσιο αδειοδότησης για ανάπτυξη μεγάλων μονάδων αιγοπρόβατοτροφίας</a:t>
            </a:r>
            <a:br>
              <a:rPr lang="x-none" sz="1800" dirty="0">
                <a:effectLst/>
                <a:latin typeface="Arial" panose="020B0604020202020204" pitchFamily="34" charset="0"/>
                <a:ea typeface="Simsun (Founder Extended)"/>
                <a:cs typeface="Times New Roman" panose="02020603050405020304" pitchFamily="18" charset="0"/>
              </a:rPr>
            </a:br>
            <a:endParaRPr lang="el-GR" sz="2600" b="1" dirty="0"/>
          </a:p>
        </p:txBody>
      </p:sp>
      <p:sp>
        <p:nvSpPr>
          <p:cNvPr id="3" name="Content Placeholder 2">
            <a:extLst>
              <a:ext uri="{FF2B5EF4-FFF2-40B4-BE49-F238E27FC236}">
                <a16:creationId xmlns:a16="http://schemas.microsoft.com/office/drawing/2014/main" id="{FF9E443D-F20C-E157-F9C9-FC781119EC3D}"/>
              </a:ext>
            </a:extLst>
          </p:cNvPr>
          <p:cNvSpPr>
            <a:spLocks noGrp="1"/>
          </p:cNvSpPr>
          <p:nvPr>
            <p:ph idx="1"/>
          </p:nvPr>
        </p:nvSpPr>
        <p:spPr>
          <a:xfrm>
            <a:off x="369871" y="1508850"/>
            <a:ext cx="10695396" cy="4955205"/>
          </a:xfrm>
        </p:spPr>
        <p:txBody>
          <a:bodyPr>
            <a:normAutofit/>
          </a:bodyPr>
          <a:lstStyle/>
          <a:p>
            <a:pPr algn="just">
              <a:buNone/>
            </a:pPr>
            <a:r>
              <a:rPr lang="x-none" sz="180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x-none" sz="1800" dirty="0">
              <a:effectLst/>
              <a:latin typeface="Arial" panose="020B0604020202020204" pitchFamily="34" charset="0"/>
              <a:ea typeface="Simsun (Founder Extended)"/>
              <a:cs typeface="Times New Roman" panose="02020603050405020304" pitchFamily="18" charset="0"/>
            </a:endParaRPr>
          </a:p>
          <a:p>
            <a:pPr algn="just">
              <a:buNone/>
            </a:pPr>
            <a:r>
              <a:rPr lang="el-GR"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Το πλαίσιο περιλαμβάνει τέσσερις άξονες ως ακολούθως:</a:t>
            </a:r>
            <a:endParaRPr lang="x-none" sz="1800" dirty="0">
              <a:solidFill>
                <a:schemeClr val="tx1"/>
              </a:solidFill>
              <a:effectLst/>
              <a:latin typeface="Arial" panose="020B0604020202020204" pitchFamily="34" charset="0"/>
              <a:ea typeface="Simsun (Founder Extended)"/>
              <a:cs typeface="Times New Roman" panose="02020603050405020304" pitchFamily="18" charset="0"/>
            </a:endParaRPr>
          </a:p>
          <a:p>
            <a:pPr algn="just">
              <a:buNone/>
            </a:pPr>
            <a:r>
              <a:rPr lang="x-none"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x-none" sz="1800" dirty="0">
              <a:solidFill>
                <a:schemeClr val="tx1"/>
              </a:solidFill>
              <a:effectLst/>
              <a:latin typeface="Arial" panose="020B0604020202020204" pitchFamily="34" charset="0"/>
              <a:ea typeface="Simsun (Founder Extended)"/>
              <a:cs typeface="Times New Roman" panose="02020603050405020304" pitchFamily="18" charset="0"/>
            </a:endParaRPr>
          </a:p>
          <a:p>
            <a:pPr marL="0" lvl="0" indent="0" algn="just">
              <a:buClr>
                <a:srgbClr val="000000"/>
              </a:buClr>
              <a:buNone/>
            </a:pPr>
            <a:r>
              <a:rPr lang="x-none" b="1" dirty="0">
                <a:solidFill>
                  <a:schemeClr val="tx1"/>
                </a:solidFill>
                <a:latin typeface="Arial" panose="020B0604020202020204" pitchFamily="34" charset="0"/>
                <a:ea typeface="Calibri" panose="020F0502020204030204" pitchFamily="34" charset="0"/>
                <a:cs typeface="Arial" panose="020B0604020202020204" pitchFamily="34" charset="0"/>
              </a:rPr>
              <a:t>Α</a:t>
            </a:r>
            <a:r>
              <a:rPr lang="x-none" dirty="0">
                <a:solidFill>
                  <a:schemeClr val="tx1"/>
                </a:solidFill>
                <a:latin typeface="Arial" panose="020B0604020202020204" pitchFamily="34" charset="0"/>
                <a:ea typeface="Calibri" panose="020F0502020204030204" pitchFamily="34" charset="0"/>
                <a:cs typeface="Arial" panose="020B0604020202020204" pitchFamily="34" charset="0"/>
              </a:rPr>
              <a:t>. Εξα</a:t>
            </a:r>
            <a:r>
              <a:rPr lang="x-none" dirty="0" err="1">
                <a:solidFill>
                  <a:schemeClr val="tx1"/>
                </a:solidFill>
                <a:latin typeface="Arial" panose="020B0604020202020204" pitchFamily="34" charset="0"/>
                <a:ea typeface="Calibri" panose="020F0502020204030204" pitchFamily="34" charset="0"/>
                <a:cs typeface="Arial" panose="020B0604020202020204" pitchFamily="34" charset="0"/>
              </a:rPr>
              <a:t>σφάλιση</a:t>
            </a:r>
            <a:r>
              <a:rPr lang="x-none" dirty="0">
                <a:solidFill>
                  <a:schemeClr val="tx1"/>
                </a:solidFill>
                <a:latin typeface="Arial" panose="020B0604020202020204" pitchFamily="34" charset="0"/>
                <a:ea typeface="Calibri" panose="020F0502020204030204" pitchFamily="34" charset="0"/>
                <a:cs typeface="Arial" panose="020B0604020202020204" pitchFamily="34" charset="0"/>
              </a:rPr>
              <a:t> γης</a:t>
            </a:r>
            <a:endParaRPr lang="x-none" sz="1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buClr>
                <a:srgbClr val="000000"/>
              </a:buClr>
              <a:buNone/>
            </a:pPr>
            <a:r>
              <a:rPr lang="x-none" sz="1800" b="1" dirty="0">
                <a:solidFill>
                  <a:schemeClr val="tx1"/>
                </a:solidFill>
                <a:effectLst/>
                <a:latin typeface="Arial" panose="020B0604020202020204" pitchFamily="34" charset="0"/>
                <a:ea typeface="Calibri" panose="020F0502020204030204" pitchFamily="34" charset="0"/>
                <a:cs typeface="Trebuchet MS" panose="020B0603020202020204" pitchFamily="34" charset="0"/>
              </a:rPr>
              <a:t>Β</a:t>
            </a:r>
            <a:r>
              <a:rPr lang="x-none" sz="1800" dirty="0">
                <a:solidFill>
                  <a:schemeClr val="tx1"/>
                </a:solidFill>
                <a:effectLst/>
                <a:latin typeface="Arial" panose="020B0604020202020204" pitchFamily="34" charset="0"/>
                <a:ea typeface="Calibri" panose="020F0502020204030204" pitchFamily="34" charset="0"/>
                <a:cs typeface="Trebuchet MS" panose="020B0603020202020204" pitchFamily="34" charset="0"/>
              </a:rPr>
              <a:t>. </a:t>
            </a:r>
            <a:r>
              <a:rPr lang="el-GR" sz="1800" dirty="0">
                <a:solidFill>
                  <a:schemeClr val="tx1"/>
                </a:solidFill>
                <a:effectLst/>
                <a:latin typeface="Arial" panose="020B0604020202020204" pitchFamily="34" charset="0"/>
                <a:ea typeface="Calibri" panose="020F0502020204030204" pitchFamily="34" charset="0"/>
                <a:cs typeface="Trebuchet MS" panose="020B0603020202020204" pitchFamily="34" charset="0"/>
              </a:rPr>
              <a:t>Παροχή τεχνικών συμβουλών για τη διαμόρφωση των στεγαστικών αναγκών/ εξοπλισμού και</a:t>
            </a:r>
          </a:p>
          <a:p>
            <a:pPr marL="0" lvl="0" indent="0" algn="just">
              <a:buClr>
                <a:srgbClr val="000000"/>
              </a:buClr>
              <a:buNone/>
            </a:pPr>
            <a:r>
              <a:rPr lang="el-GR" dirty="0">
                <a:solidFill>
                  <a:schemeClr val="tx1"/>
                </a:solidFill>
                <a:latin typeface="Arial" panose="020B0604020202020204" pitchFamily="34" charset="0"/>
                <a:ea typeface="Calibri" panose="020F0502020204030204" pitchFamily="34" charset="0"/>
                <a:cs typeface="Trebuchet MS" panose="020B0603020202020204" pitchFamily="34" charset="0"/>
              </a:rPr>
              <a:t>    </a:t>
            </a:r>
            <a:r>
              <a:rPr lang="el-GR" sz="1800" dirty="0">
                <a:solidFill>
                  <a:schemeClr val="tx1"/>
                </a:solidFill>
                <a:effectLst/>
                <a:latin typeface="Arial" panose="020B0604020202020204" pitchFamily="34" charset="0"/>
                <a:ea typeface="Calibri" panose="020F0502020204030204" pitchFamily="34" charset="0"/>
                <a:cs typeface="Trebuchet MS" panose="020B0603020202020204" pitchFamily="34" charset="0"/>
              </a:rPr>
              <a:t> διαχείριση της μονάδας</a:t>
            </a:r>
            <a:endParaRPr lang="x-none" sz="1800" dirty="0">
              <a:solidFill>
                <a:schemeClr val="tx1"/>
              </a:solidFill>
              <a:effectLst/>
              <a:latin typeface="Trebuchet MS" panose="020B0603020202020204" pitchFamily="34" charset="0"/>
              <a:ea typeface="Calibri" panose="020F0502020204030204" pitchFamily="34" charset="0"/>
              <a:cs typeface="Trebuchet MS" panose="020B0603020202020204" pitchFamily="34" charset="0"/>
            </a:endParaRPr>
          </a:p>
          <a:p>
            <a:pPr marL="0" lvl="0" indent="0" algn="just">
              <a:buClr>
                <a:srgbClr val="000000"/>
              </a:buClr>
              <a:buNone/>
            </a:pPr>
            <a:r>
              <a:rPr lang="x-none" sz="1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Γ.</a:t>
            </a:r>
            <a:r>
              <a:rPr lang="x-none"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l-GR"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Γρήγορη και με προτεραιότητα εξέταση αιτήσεων για εξασφάλιση των αναγκαίων αδειών</a:t>
            </a:r>
            <a:endParaRPr lang="x-none" dirty="0">
              <a:solidFill>
                <a:schemeClr val="tx1"/>
              </a:solidFill>
              <a:latin typeface="Arial" panose="020B0604020202020204" pitchFamily="34" charset="0"/>
              <a:ea typeface="Calibri" panose="020F0502020204030204" pitchFamily="34" charset="0"/>
              <a:cs typeface="Times New Roman" panose="02020603050405020304" pitchFamily="18" charset="0"/>
            </a:endParaRPr>
          </a:p>
          <a:p>
            <a:pPr marL="0" lvl="0" indent="0" algn="just">
              <a:buClr>
                <a:srgbClr val="000000"/>
              </a:buClr>
              <a:buNone/>
            </a:pPr>
            <a:r>
              <a:rPr lang="x-none" sz="1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Δ</a:t>
            </a:r>
            <a:r>
              <a:rPr lang="x-none" sz="1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l-GR"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Δυνατότητες χρηματοδότησης</a:t>
            </a:r>
            <a:endParaRPr lang="x-none" sz="1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endParaRPr lang="el-GR" sz="1400" dirty="0"/>
          </a:p>
        </p:txBody>
      </p:sp>
      <p:sp>
        <p:nvSpPr>
          <p:cNvPr id="4" name="Slide Number Placeholder 3">
            <a:extLst>
              <a:ext uri="{FF2B5EF4-FFF2-40B4-BE49-F238E27FC236}">
                <a16:creationId xmlns:a16="http://schemas.microsoft.com/office/drawing/2014/main" id="{960256F1-2C35-ABAA-880F-7A6EEB738765}"/>
              </a:ext>
            </a:extLst>
          </p:cNvPr>
          <p:cNvSpPr>
            <a:spLocks noGrp="1"/>
          </p:cNvSpPr>
          <p:nvPr>
            <p:ph type="sldNum" sz="quarter" idx="12"/>
          </p:nvPr>
        </p:nvSpPr>
        <p:spPr/>
        <p:txBody>
          <a:bodyPr/>
          <a:lstStyle/>
          <a:p>
            <a:fld id="{4F661584-2AB0-4344-86A6-41529C62A495}" type="slidenum">
              <a:rPr lang="el-GR" smtClean="0"/>
              <a:pPr/>
              <a:t>3</a:t>
            </a:fld>
            <a:endParaRPr lang="el-GR"/>
          </a:p>
        </p:txBody>
      </p:sp>
    </p:spTree>
    <p:extLst>
      <p:ext uri="{BB962C8B-B14F-4D97-AF65-F5344CB8AC3E}">
        <p14:creationId xmlns:p14="http://schemas.microsoft.com/office/powerpoint/2010/main" val="2455186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988EAF-0D5A-E237-8E61-B7DA285C9ACB}"/>
              </a:ext>
            </a:extLst>
          </p:cNvPr>
          <p:cNvSpPr>
            <a:spLocks noGrp="1"/>
          </p:cNvSpPr>
          <p:nvPr>
            <p:ph idx="1"/>
          </p:nvPr>
        </p:nvSpPr>
        <p:spPr>
          <a:xfrm>
            <a:off x="301626" y="1088571"/>
            <a:ext cx="3515632" cy="5210629"/>
          </a:xfrm>
        </p:spPr>
        <p:txBody>
          <a:bodyPr>
            <a:normAutofit fontScale="92500" lnSpcReduction="20000"/>
          </a:bodyPr>
          <a:lstStyle/>
          <a:p>
            <a:pPr marL="0" indent="0">
              <a:buNone/>
            </a:pPr>
            <a:r>
              <a:rPr lang="el-GR" sz="2000" dirty="0">
                <a:solidFill>
                  <a:schemeClr val="tx1"/>
                </a:solidFill>
              </a:rPr>
              <a:t>Α</a:t>
            </a:r>
            <a:r>
              <a:rPr lang="x-none" sz="2000" u="sng" dirty="0">
                <a:solidFill>
                  <a:schemeClr val="tx1"/>
                </a:solidFill>
              </a:rPr>
              <a:t>.Εξα</a:t>
            </a:r>
            <a:r>
              <a:rPr lang="x-none" sz="2000" u="sng" dirty="0" err="1">
                <a:solidFill>
                  <a:schemeClr val="tx1"/>
                </a:solidFill>
              </a:rPr>
              <a:t>σφάλιση</a:t>
            </a:r>
            <a:r>
              <a:rPr lang="x-none" sz="2000" u="sng" dirty="0">
                <a:solidFill>
                  <a:schemeClr val="tx1"/>
                </a:solidFill>
              </a:rPr>
              <a:t> γης</a:t>
            </a:r>
          </a:p>
          <a:p>
            <a:pPr marL="0" indent="0">
              <a:buNone/>
            </a:pPr>
            <a:r>
              <a:rPr lang="x-none" sz="2000" dirty="0">
                <a:solidFill>
                  <a:schemeClr val="tx1"/>
                </a:solidFill>
              </a:rPr>
              <a:t>Α1. </a:t>
            </a:r>
            <a:r>
              <a:rPr lang="x-none" sz="2000" dirty="0" err="1">
                <a:solidFill>
                  <a:schemeClr val="tx1"/>
                </a:solidFill>
              </a:rPr>
              <a:t>Κρ</a:t>
            </a:r>
            <a:r>
              <a:rPr lang="x-none" sz="2000" dirty="0">
                <a:solidFill>
                  <a:schemeClr val="tx1"/>
                </a:solidFill>
              </a:rPr>
              <a:t>ατική γη υπο τη διαχείριση Τμήματος Κτηματολογίου και Χωρομετρίας</a:t>
            </a:r>
          </a:p>
          <a:p>
            <a:pPr>
              <a:buAutoNum type="arabicPeriod"/>
            </a:pPr>
            <a:r>
              <a:rPr lang="x-none" sz="1800" kern="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26 </a:t>
            </a:r>
            <a:r>
              <a:rPr lang="x-none" sz="1800" kern="0" dirty="0" err="1">
                <a:solidFill>
                  <a:schemeClr val="tx1"/>
                </a:solidFill>
                <a:effectLst/>
                <a:latin typeface="Aptos" panose="020B0004020202020204" pitchFamily="34" charset="0"/>
                <a:ea typeface="Times New Roman" panose="02020603050405020304" pitchFamily="18" charset="0"/>
                <a:cs typeface="Aptos" panose="020B0004020202020204" pitchFamily="34" charset="0"/>
              </a:rPr>
              <a:t>κρ</a:t>
            </a:r>
            <a:r>
              <a:rPr lang="x-none" sz="1800" kern="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ατικά τεμάχια  τα οποία προσφέρονται για κτηνοτροφική ανάπτυξη</a:t>
            </a:r>
          </a:p>
          <a:p>
            <a:pPr>
              <a:buAutoNum type="arabicPeriod"/>
            </a:pPr>
            <a:r>
              <a:rPr lang="el-GR" kern="0" dirty="0">
                <a:solidFill>
                  <a:schemeClr val="tx1"/>
                </a:solidFill>
                <a:latin typeface="Aptos" panose="020B0004020202020204" pitchFamily="34" charset="0"/>
                <a:ea typeface="Times New Roman" panose="02020603050405020304" pitchFamily="18" charset="0"/>
                <a:cs typeface="Aptos" panose="020B0004020202020204" pitchFamily="34" charset="0"/>
              </a:rPr>
              <a:t>Β</a:t>
            </a:r>
            <a:r>
              <a:rPr lang="x-none" kern="0" dirty="0" err="1">
                <a:solidFill>
                  <a:schemeClr val="tx1"/>
                </a:solidFill>
                <a:latin typeface="Aptos" panose="020B0004020202020204" pitchFamily="34" charset="0"/>
                <a:ea typeface="Times New Roman" panose="02020603050405020304" pitchFamily="18" charset="0"/>
                <a:cs typeface="Aptos" panose="020B0004020202020204" pitchFamily="34" charset="0"/>
              </a:rPr>
              <a:t>ρίσκοντ</a:t>
            </a:r>
            <a:r>
              <a:rPr lang="x-none" kern="0" dirty="0">
                <a:solidFill>
                  <a:schemeClr val="tx1"/>
                </a:solidFill>
                <a:latin typeface="Aptos" panose="020B0004020202020204" pitchFamily="34" charset="0"/>
                <a:ea typeface="Times New Roman" panose="02020603050405020304" pitchFamily="18" charset="0"/>
                <a:cs typeface="Aptos" panose="020B0004020202020204" pitchFamily="34" charset="0"/>
              </a:rPr>
              <a:t>αι εντός κτηνοτροφικής ζώνης</a:t>
            </a:r>
          </a:p>
          <a:p>
            <a:pPr>
              <a:buAutoNum type="arabicPeriod"/>
            </a:pPr>
            <a:r>
              <a:rPr lang="el-GR" sz="1800" kern="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Δ</a:t>
            </a:r>
            <a:r>
              <a:rPr lang="x-none" sz="1800" kern="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ε</a:t>
            </a:r>
            <a:r>
              <a:rPr lang="el-CY" kern="0" dirty="0">
                <a:solidFill>
                  <a:schemeClr val="tx1"/>
                </a:solidFill>
                <a:latin typeface="Aptos" panose="020B0004020202020204" pitchFamily="34" charset="0"/>
                <a:ea typeface="Times New Roman" panose="02020603050405020304" pitchFamily="18" charset="0"/>
                <a:cs typeface="Aptos" panose="020B0004020202020204" pitchFamily="34" charset="0"/>
              </a:rPr>
              <a:t>ν</a:t>
            </a:r>
            <a:r>
              <a:rPr lang="x-none" sz="1800" kern="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 φαίνεται εκ πρώτης όψεος να έχουν ιδιαίτερους περιβαλλοντικούς περιορισμούς</a:t>
            </a:r>
          </a:p>
          <a:p>
            <a:pPr>
              <a:buAutoNum type="arabicPeriod"/>
            </a:pPr>
            <a:r>
              <a:rPr lang="el-GR" kern="0" dirty="0">
                <a:solidFill>
                  <a:schemeClr val="tx1"/>
                </a:solidFill>
                <a:latin typeface="Aptos" panose="020B0004020202020204" pitchFamily="34" charset="0"/>
                <a:ea typeface="Times New Roman" panose="02020603050405020304" pitchFamily="18" charset="0"/>
                <a:cs typeface="Aptos" panose="020B0004020202020204" pitchFamily="34" charset="0"/>
              </a:rPr>
              <a:t>Β</a:t>
            </a:r>
            <a:r>
              <a:rPr lang="x-none" kern="0" dirty="0">
                <a:solidFill>
                  <a:schemeClr val="tx1"/>
                </a:solidFill>
                <a:latin typeface="Aptos" panose="020B0004020202020204" pitchFamily="34" charset="0"/>
                <a:ea typeface="Times New Roman" panose="02020603050405020304" pitchFamily="18" charset="0"/>
                <a:cs typeface="Aptos" panose="020B0004020202020204" pitchFamily="34" charset="0"/>
              </a:rPr>
              <a:t>ρίσκονται </a:t>
            </a:r>
            <a:r>
              <a:rPr lang="el-GR" kern="0" dirty="0">
                <a:solidFill>
                  <a:schemeClr val="tx1"/>
                </a:solidFill>
                <a:latin typeface="Aptos" panose="020B0004020202020204" pitchFamily="34" charset="0"/>
                <a:ea typeface="Times New Roman" panose="02020603050405020304" pitchFamily="18" charset="0"/>
                <a:cs typeface="Aptos" panose="020B0004020202020204" pitchFamily="34" charset="0"/>
              </a:rPr>
              <a:t>μακριά από οικιστικές περιοχές και </a:t>
            </a:r>
            <a:r>
              <a:rPr lang="x-none" kern="0" dirty="0">
                <a:solidFill>
                  <a:schemeClr val="tx1"/>
                </a:solidFill>
                <a:latin typeface="Aptos" panose="020B0004020202020204" pitchFamily="34" charset="0"/>
                <a:ea typeface="Times New Roman" panose="02020603050405020304" pitchFamily="18" charset="0"/>
                <a:cs typeface="Aptos" panose="020B0004020202020204" pitchFamily="34" charset="0"/>
              </a:rPr>
              <a:t>σε περιοχές όπου υπάρχει ήδη κτηνοτροφική ανάπτυξη </a:t>
            </a:r>
            <a:endParaRPr lang="el-GR" kern="0" dirty="0">
              <a:solidFill>
                <a:schemeClr val="tx1"/>
              </a:solidFill>
              <a:latin typeface="Aptos" panose="020B0004020202020204" pitchFamily="34" charset="0"/>
              <a:ea typeface="Times New Roman" panose="02020603050405020304" pitchFamily="18" charset="0"/>
              <a:cs typeface="Aptos" panose="020B0004020202020204" pitchFamily="34" charset="0"/>
            </a:endParaRPr>
          </a:p>
          <a:p>
            <a:pPr>
              <a:buAutoNum type="arabicPeriod"/>
            </a:pPr>
            <a:r>
              <a:rPr lang="el-GR" kern="0" dirty="0">
                <a:solidFill>
                  <a:schemeClr val="tx1"/>
                </a:solidFill>
                <a:latin typeface="Aptos" panose="020B0004020202020204" pitchFamily="34" charset="0"/>
                <a:ea typeface="Times New Roman" panose="02020603050405020304" pitchFamily="18" charset="0"/>
                <a:cs typeface="Aptos" panose="020B0004020202020204" pitchFamily="34" charset="0"/>
              </a:rPr>
              <a:t>Το τοπογραφικό ανάγλυφο είναι επίπεδο</a:t>
            </a:r>
            <a:endParaRPr lang="x-none" kern="0" dirty="0">
              <a:solidFill>
                <a:schemeClr val="tx1"/>
              </a:solidFill>
              <a:latin typeface="Aptos" panose="020B0004020202020204" pitchFamily="34" charset="0"/>
              <a:ea typeface="Times New Roman" panose="02020603050405020304" pitchFamily="18" charset="0"/>
              <a:cs typeface="Aptos" panose="020B0004020202020204" pitchFamily="34" charset="0"/>
            </a:endParaRPr>
          </a:p>
          <a:p>
            <a:pPr marL="0" indent="0">
              <a:buNone/>
            </a:pPr>
            <a:endParaRPr lang="x-none" sz="2000" kern="0" dirty="0">
              <a:solidFill>
                <a:schemeClr val="tx1"/>
              </a:solidFill>
              <a:ea typeface="Times New Roman" panose="02020603050405020304" pitchFamily="18" charset="0"/>
              <a:cs typeface="Aptos" panose="020B0004020202020204" pitchFamily="34" charset="0"/>
            </a:endParaRPr>
          </a:p>
          <a:p>
            <a:pPr marL="0" indent="0">
              <a:buNone/>
            </a:pPr>
            <a:endParaRPr lang="x-none" sz="1800" kern="0" dirty="0">
              <a:solidFill>
                <a:srgbClr val="000000"/>
              </a:solidFill>
              <a:effectLst/>
              <a:latin typeface="Aptos" panose="020B0004020202020204" pitchFamily="34" charset="0"/>
              <a:ea typeface="Times New Roman" panose="02020603050405020304" pitchFamily="18" charset="0"/>
              <a:cs typeface="Aptos" panose="020B0004020202020204" pitchFamily="34" charset="0"/>
            </a:endParaRPr>
          </a:p>
          <a:p>
            <a:pPr>
              <a:buAutoNum type="arabicPeriod"/>
            </a:pPr>
            <a:endParaRPr lang="x-none" sz="1800" kern="0" dirty="0">
              <a:solidFill>
                <a:srgbClr val="000000"/>
              </a:solidFill>
              <a:effectLst/>
              <a:latin typeface="Aptos" panose="020B0004020202020204" pitchFamily="34" charset="0"/>
              <a:ea typeface="Times New Roman" panose="02020603050405020304" pitchFamily="18" charset="0"/>
              <a:cs typeface="Aptos" panose="020B0004020202020204" pitchFamily="34" charset="0"/>
            </a:endParaRPr>
          </a:p>
          <a:p>
            <a:pPr marL="0" indent="0">
              <a:buNone/>
            </a:pPr>
            <a:endParaRPr lang="el-GR" sz="2000" dirty="0"/>
          </a:p>
        </p:txBody>
      </p:sp>
      <p:sp>
        <p:nvSpPr>
          <p:cNvPr id="4" name="Slide Number Placeholder 3">
            <a:extLst>
              <a:ext uri="{FF2B5EF4-FFF2-40B4-BE49-F238E27FC236}">
                <a16:creationId xmlns:a16="http://schemas.microsoft.com/office/drawing/2014/main" id="{C27FDE1B-3464-E482-5D52-7F397CD1A9F4}"/>
              </a:ext>
            </a:extLst>
          </p:cNvPr>
          <p:cNvSpPr>
            <a:spLocks noGrp="1"/>
          </p:cNvSpPr>
          <p:nvPr>
            <p:ph type="sldNum" sz="quarter" idx="12"/>
          </p:nvPr>
        </p:nvSpPr>
        <p:spPr/>
        <p:txBody>
          <a:bodyPr/>
          <a:lstStyle/>
          <a:p>
            <a:fld id="{4F661584-2AB0-4344-86A6-41529C62A495}" type="slidenum">
              <a:rPr lang="el-GR" smtClean="0"/>
              <a:pPr/>
              <a:t>4</a:t>
            </a:fld>
            <a:endParaRPr lang="el-GR" dirty="0"/>
          </a:p>
        </p:txBody>
      </p:sp>
      <p:sp>
        <p:nvSpPr>
          <p:cNvPr id="5" name="Title 1">
            <a:extLst>
              <a:ext uri="{FF2B5EF4-FFF2-40B4-BE49-F238E27FC236}">
                <a16:creationId xmlns:a16="http://schemas.microsoft.com/office/drawing/2014/main" id="{76983D57-940B-489F-39C7-DE438542AC89}"/>
              </a:ext>
            </a:extLst>
          </p:cNvPr>
          <p:cNvSpPr>
            <a:spLocks noGrp="1"/>
          </p:cNvSpPr>
          <p:nvPr>
            <p:ph type="title"/>
          </p:nvPr>
        </p:nvSpPr>
        <p:spPr>
          <a:xfrm>
            <a:off x="301625" y="609600"/>
            <a:ext cx="10772775" cy="517236"/>
          </a:xfrm>
        </p:spPr>
        <p:txBody>
          <a:bodyPr>
            <a:normAutofit fontScale="90000"/>
          </a:bodyPr>
          <a:lstStyle/>
          <a:p>
            <a:pPr algn="just"/>
            <a:r>
              <a:rPr lang="x-none" sz="2400" b="1" dirty="0" err="1">
                <a:effectLst/>
                <a:latin typeface="Arial" panose="020B0604020202020204" pitchFamily="34" charset="0"/>
                <a:ea typeface="Simsun (Founder Extended)"/>
                <a:cs typeface="Arial" panose="020B0604020202020204" pitchFamily="34" charset="0"/>
              </a:rPr>
              <a:t>Πλ</a:t>
            </a:r>
            <a:r>
              <a:rPr lang="x-none" sz="2400" b="1" dirty="0">
                <a:effectLst/>
                <a:latin typeface="Arial" panose="020B0604020202020204" pitchFamily="34" charset="0"/>
                <a:ea typeface="Simsun (Founder Extended)"/>
                <a:cs typeface="Arial" panose="020B0604020202020204" pitchFamily="34" charset="0"/>
              </a:rPr>
              <a:t>αίσιο αδειοδότησης για ανάπτυξη μεγάλων μονάδων αιγοπρόβατοτροφίας</a:t>
            </a:r>
            <a:br>
              <a:rPr lang="x-none" sz="1800" dirty="0">
                <a:effectLst/>
                <a:latin typeface="Arial" panose="020B0604020202020204" pitchFamily="34" charset="0"/>
                <a:ea typeface="Simsun (Founder Extended)"/>
                <a:cs typeface="Times New Roman" panose="02020603050405020304" pitchFamily="18" charset="0"/>
              </a:rPr>
            </a:br>
            <a:endParaRPr lang="el-GR" sz="2600" b="1" dirty="0"/>
          </a:p>
        </p:txBody>
      </p:sp>
      <p:pic>
        <p:nvPicPr>
          <p:cNvPr id="1028" name="Picture 4" descr="C:\Users\MAKIS\Desktop\χαρτης.jpg"/>
          <p:cNvPicPr>
            <a:picLocks noChangeAspect="1" noChangeArrowheads="1"/>
          </p:cNvPicPr>
          <p:nvPr/>
        </p:nvPicPr>
        <p:blipFill>
          <a:blip r:embed="rId2"/>
          <a:srcRect/>
          <a:stretch>
            <a:fillRect/>
          </a:stretch>
        </p:blipFill>
        <p:spPr bwMode="auto">
          <a:xfrm>
            <a:off x="3767136" y="1926317"/>
            <a:ext cx="6828293" cy="4123457"/>
          </a:xfrm>
          <a:prstGeom prst="rect">
            <a:avLst/>
          </a:prstGeom>
          <a:noFill/>
        </p:spPr>
      </p:pic>
    </p:spTree>
    <p:extLst>
      <p:ext uri="{BB962C8B-B14F-4D97-AF65-F5344CB8AC3E}">
        <p14:creationId xmlns:p14="http://schemas.microsoft.com/office/powerpoint/2010/main" val="132731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0527695" cy="783771"/>
          </a:xfrm>
        </p:spPr>
        <p:txBody>
          <a:bodyPr>
            <a:normAutofit/>
          </a:bodyPr>
          <a:lstStyle/>
          <a:p>
            <a:r>
              <a:rPr lang="x-none" sz="2200" b="1">
                <a:latin typeface="Arial" panose="020B0604020202020204" pitchFamily="34" charset="0"/>
                <a:ea typeface="Simsun (Founder Extended)"/>
                <a:cs typeface="Arial" panose="020B0604020202020204" pitchFamily="34" charset="0"/>
              </a:rPr>
              <a:t>Πλαίσιο αδειοδότησης για ανάπτυξη μεγάλων μονάδων αιγοπρόβατοτροφίας</a:t>
            </a:r>
            <a:endParaRPr lang="en-GB" sz="2200" dirty="0"/>
          </a:p>
        </p:txBody>
      </p:sp>
      <p:sp>
        <p:nvSpPr>
          <p:cNvPr id="6" name="Content Placeholder 5"/>
          <p:cNvSpPr>
            <a:spLocks noGrp="1"/>
          </p:cNvSpPr>
          <p:nvPr>
            <p:ph sz="half" idx="2"/>
          </p:nvPr>
        </p:nvSpPr>
        <p:spPr>
          <a:xfrm>
            <a:off x="692140" y="1553029"/>
            <a:ext cx="8669573" cy="4441371"/>
          </a:xfrm>
        </p:spPr>
        <p:txBody>
          <a:bodyPr>
            <a:normAutofit/>
          </a:bodyPr>
          <a:lstStyle/>
          <a:p>
            <a:pPr marL="0" indent="0">
              <a:buNone/>
            </a:pPr>
            <a:r>
              <a:rPr lang="x-none" sz="2000" kern="0" dirty="0">
                <a:solidFill>
                  <a:schemeClr val="tx1"/>
                </a:solidFill>
                <a:ea typeface="Times New Roman" panose="02020603050405020304" pitchFamily="18" charset="0"/>
                <a:cs typeface="Aptos" panose="020B0004020202020204" pitchFamily="34" charset="0"/>
              </a:rPr>
              <a:t>Α2. Κτηνοτροφικά οικόπεδα υπό τη διαχείριση Τμήματος Γεωργίας</a:t>
            </a:r>
          </a:p>
          <a:p>
            <a:pPr marL="0" indent="0" algn="just">
              <a:buNone/>
            </a:pPr>
            <a:r>
              <a:rPr lang="x-none" kern="0" dirty="0">
                <a:solidFill>
                  <a:schemeClr val="tx1"/>
                </a:solidFill>
                <a:latin typeface="Aptos" panose="020B0004020202020204" pitchFamily="34" charset="0"/>
                <a:ea typeface="Times New Roman" panose="02020603050405020304" pitchFamily="18" charset="0"/>
                <a:cs typeface="Aptos" panose="020B0004020202020204" pitchFamily="34" charset="0"/>
              </a:rPr>
              <a:t>Εντός των κτηνοτροφικών περιοχών υπάρχει αριθμός διαθέσιμων κτηνοτροφικών οικοπέδων τα οποία θα μπορούν να  παραχωρηθούν για εγκατάσταση μονάδων αιγοπροβατοτροφίας. </a:t>
            </a:r>
            <a:r>
              <a:rPr lang="el-GR" kern="0" dirty="0">
                <a:solidFill>
                  <a:schemeClr val="tx1"/>
                </a:solidFill>
                <a:latin typeface="Aptos" panose="020B0004020202020204" pitchFamily="34" charset="0"/>
                <a:ea typeface="Times New Roman" panose="02020603050405020304" pitchFamily="18" charset="0"/>
                <a:cs typeface="Aptos" panose="020B0004020202020204" pitchFamily="34" charset="0"/>
              </a:rPr>
              <a:t>Παρόλο που ο αριθμός είναι περιορισμένος</a:t>
            </a:r>
            <a:r>
              <a:rPr lang="el-CY" kern="0" dirty="0">
                <a:solidFill>
                  <a:schemeClr val="tx1"/>
                </a:solidFill>
                <a:latin typeface="Aptos" panose="020B0004020202020204" pitchFamily="34" charset="0"/>
                <a:ea typeface="Times New Roman" panose="02020603050405020304" pitchFamily="18" charset="0"/>
                <a:cs typeface="Aptos" panose="020B0004020202020204" pitchFamily="34" charset="0"/>
              </a:rPr>
              <a:t>,</a:t>
            </a:r>
            <a:r>
              <a:rPr lang="el-GR" kern="0" dirty="0">
                <a:solidFill>
                  <a:schemeClr val="tx1"/>
                </a:solidFill>
                <a:latin typeface="Aptos" panose="020B0004020202020204" pitchFamily="34" charset="0"/>
                <a:ea typeface="Times New Roman" panose="02020603050405020304" pitchFamily="18" charset="0"/>
                <a:cs typeface="Aptos" panose="020B0004020202020204" pitchFamily="34" charset="0"/>
              </a:rPr>
              <a:t> εν τούτοις η</a:t>
            </a:r>
            <a:r>
              <a:rPr lang="x-none" kern="0" dirty="0">
                <a:solidFill>
                  <a:schemeClr val="tx1"/>
                </a:solidFill>
                <a:latin typeface="Aptos" panose="020B0004020202020204" pitchFamily="34" charset="0"/>
                <a:ea typeface="Times New Roman" panose="02020603050405020304" pitchFamily="18" charset="0"/>
                <a:cs typeface="Aptos" panose="020B0004020202020204" pitchFamily="34" charset="0"/>
              </a:rPr>
              <a:t> διαδικασία διαχείρισης των οικοπέδων αποτελεί συνεχή διαδικασία εκμίσθωσης ή ανάκτησης οικοπέδων και ως εκ τούτου η διαθεσιμότητα μέρα με τη μέρα μπορεί να αυξάνεται.</a:t>
            </a:r>
          </a:p>
          <a:p>
            <a:pPr marL="0" indent="0">
              <a:buNone/>
            </a:pPr>
            <a:r>
              <a:rPr lang="el-GR" dirty="0">
                <a:solidFill>
                  <a:srgbClr val="000000"/>
                </a:solidFill>
                <a:latin typeface="Aptos" panose="020B0004020202020204" pitchFamily="34" charset="0"/>
                <a:ea typeface="Times New Roman" panose="02020603050405020304" pitchFamily="18" charset="0"/>
                <a:cs typeface="Aptos" panose="020B0004020202020204" pitchFamily="34" charset="0"/>
              </a:rPr>
              <a:t>Το Τμήμα Γεωργίας έχει υπό τη διαχείριση του </a:t>
            </a:r>
            <a:r>
              <a:rPr lang="el-GR" dirty="0" err="1">
                <a:solidFill>
                  <a:srgbClr val="000000"/>
                </a:solidFill>
                <a:latin typeface="Aptos" panose="020B0004020202020204" pitchFamily="34" charset="0"/>
                <a:ea typeface="Times New Roman" panose="02020603050405020304" pitchFamily="18" charset="0"/>
                <a:cs typeface="Aptos" panose="020B0004020202020204" pitchFamily="34" charset="0"/>
              </a:rPr>
              <a:t>παγκύπρια</a:t>
            </a:r>
            <a:r>
              <a:rPr lang="el-GR" dirty="0">
                <a:solidFill>
                  <a:srgbClr val="000000"/>
                </a:solidFill>
                <a:latin typeface="Aptos" panose="020B0004020202020204" pitchFamily="34" charset="0"/>
                <a:ea typeface="Times New Roman" panose="02020603050405020304" pitchFamily="18" charset="0"/>
                <a:cs typeface="Aptos" panose="020B0004020202020204" pitchFamily="34" charset="0"/>
              </a:rPr>
              <a:t> 41 κτηνοτροφικές περιοχές.</a:t>
            </a:r>
          </a:p>
          <a:p>
            <a:pPr marL="0" indent="0">
              <a:buNone/>
            </a:pPr>
            <a:endParaRPr lang="el-GR" dirty="0">
              <a:solidFill>
                <a:srgbClr val="000000"/>
              </a:solidFill>
              <a:latin typeface="Aptos" panose="020B0004020202020204" pitchFamily="34" charset="0"/>
              <a:ea typeface="Times New Roman" panose="02020603050405020304" pitchFamily="18" charset="0"/>
              <a:cs typeface="Aptos" panose="020B0004020202020204" pitchFamily="34" charset="0"/>
            </a:endParaRPr>
          </a:p>
          <a:p>
            <a:pPr marL="0" indent="0">
              <a:buNone/>
            </a:pPr>
            <a:r>
              <a:rPr lang="x-none" b="1" dirty="0">
                <a:solidFill>
                  <a:srgbClr val="000000"/>
                </a:solidFill>
                <a:latin typeface="Aptos" panose="020B0004020202020204" pitchFamily="34" charset="0"/>
                <a:ea typeface="Times New Roman" panose="02020603050405020304" pitchFamily="18" charset="0"/>
                <a:cs typeface="Aptos" panose="020B0004020202020204" pitchFamily="34" charset="0"/>
              </a:rPr>
              <a:t>Τα στοιχεία των τεμαχίων/ οικοπέδων είναι αναρτημένα στην ιστοσελίδα του Τμήματος Γεωργίας κάτω από τη θεματική ενότητα ¨Πλαίσιο αδειοδότησης για μεγάλες μονάδες αιγοπροβατοτροφίας¨.  </a:t>
            </a:r>
            <a:endParaRPr lang="x-none" b="1" dirty="0">
              <a:latin typeface="Aptos" panose="020B0004020202020204" pitchFamily="34" charset="0"/>
              <a:ea typeface="Calibri" panose="020F0502020204030204" pitchFamily="34" charset="0"/>
              <a:cs typeface="Aptos" panose="020B0004020202020204" pitchFamily="34" charset="0"/>
            </a:endParaRP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CCB9F-107A-B02D-7115-0E6E1C38ECCD}"/>
              </a:ext>
            </a:extLst>
          </p:cNvPr>
          <p:cNvSpPr>
            <a:spLocks noGrp="1"/>
          </p:cNvSpPr>
          <p:nvPr>
            <p:ph type="title"/>
          </p:nvPr>
        </p:nvSpPr>
        <p:spPr>
          <a:xfrm>
            <a:off x="308224" y="780836"/>
            <a:ext cx="10655340" cy="900182"/>
          </a:xfrm>
        </p:spPr>
        <p:txBody>
          <a:bodyPr>
            <a:noAutofit/>
          </a:bodyPr>
          <a:lstStyle/>
          <a:p>
            <a:r>
              <a:rPr lang="x-none" sz="2200" b="1" dirty="0" err="1">
                <a:effectLst/>
                <a:latin typeface="Arial" panose="020B0604020202020204" pitchFamily="34" charset="0"/>
                <a:ea typeface="Simsun (Founder Extended)"/>
                <a:cs typeface="Arial" panose="020B0604020202020204" pitchFamily="34" charset="0"/>
              </a:rPr>
              <a:t>Πλ</a:t>
            </a:r>
            <a:r>
              <a:rPr lang="x-none" sz="2200" b="1" dirty="0">
                <a:effectLst/>
                <a:latin typeface="Arial" panose="020B0604020202020204" pitchFamily="34" charset="0"/>
                <a:ea typeface="Simsun (Founder Extended)"/>
                <a:cs typeface="Arial" panose="020B0604020202020204" pitchFamily="34" charset="0"/>
              </a:rPr>
              <a:t>αίσιο αδειοδότησης για ανάπτυξη μεγάλων μονάδων αιγοπρόβατοτροφίας</a:t>
            </a:r>
            <a:br>
              <a:rPr lang="x-none" sz="2200" dirty="0">
                <a:effectLst/>
                <a:latin typeface="Arial" panose="020B0604020202020204" pitchFamily="34" charset="0"/>
                <a:ea typeface="Simsun (Founder Extended)"/>
                <a:cs typeface="Times New Roman" panose="02020603050405020304" pitchFamily="18" charset="0"/>
              </a:rPr>
            </a:br>
            <a:endParaRPr lang="el-GR" sz="2200" dirty="0"/>
          </a:p>
        </p:txBody>
      </p:sp>
      <p:sp>
        <p:nvSpPr>
          <p:cNvPr id="3" name="Content Placeholder 2">
            <a:extLst>
              <a:ext uri="{FF2B5EF4-FFF2-40B4-BE49-F238E27FC236}">
                <a16:creationId xmlns:a16="http://schemas.microsoft.com/office/drawing/2014/main" id="{23988EAF-0D5A-E237-8E61-B7DA285C9ACB}"/>
              </a:ext>
            </a:extLst>
          </p:cNvPr>
          <p:cNvSpPr>
            <a:spLocks noGrp="1"/>
          </p:cNvSpPr>
          <p:nvPr>
            <p:ph idx="1"/>
          </p:nvPr>
        </p:nvSpPr>
        <p:spPr>
          <a:xfrm>
            <a:off x="431515" y="1859622"/>
            <a:ext cx="10048125" cy="4695290"/>
          </a:xfrm>
        </p:spPr>
        <p:txBody>
          <a:bodyPr>
            <a:normAutofit/>
          </a:bodyPr>
          <a:lstStyle/>
          <a:p>
            <a:pPr marL="0" indent="0" algn="just">
              <a:buNone/>
            </a:pPr>
            <a:r>
              <a:rPr lang="x-none" sz="2000" u="sng" dirty="0">
                <a:solidFill>
                  <a:schemeClr val="tx1"/>
                </a:solidFill>
                <a:latin typeface="Arial" pitchFamily="34" charset="0"/>
                <a:cs typeface="Arial" pitchFamily="34" charset="0"/>
              </a:rPr>
              <a:t>Α3. Κριτήρια για παραχώρηση κρατικών τεμαχίων/ οικοπέδων </a:t>
            </a:r>
            <a:endParaRPr lang="el-GR" sz="2000" u="sng" dirty="0">
              <a:solidFill>
                <a:schemeClr val="tx1"/>
              </a:solidFill>
              <a:latin typeface="Arial" pitchFamily="34" charset="0"/>
              <a:cs typeface="Arial" pitchFamily="34" charset="0"/>
            </a:endParaRPr>
          </a:p>
          <a:p>
            <a:pPr marL="0" indent="0" algn="just">
              <a:buNone/>
            </a:pPr>
            <a:r>
              <a:rPr lang="el-GR" sz="2000" dirty="0">
                <a:solidFill>
                  <a:schemeClr val="tx1"/>
                </a:solidFill>
                <a:latin typeface="Arial" pitchFamily="34" charset="0"/>
                <a:ea typeface="Times New Roman" panose="02020603050405020304" pitchFamily="18" charset="0"/>
                <a:cs typeface="Arial" pitchFamily="34" charset="0"/>
              </a:rPr>
              <a:t> </a:t>
            </a:r>
            <a:endParaRPr lang="x-none" sz="1800" dirty="0">
              <a:solidFill>
                <a:schemeClr val="tx1"/>
              </a:solidFill>
              <a:effectLst/>
              <a:latin typeface="Arial" pitchFamily="34" charset="0"/>
              <a:ea typeface="Simsun (Founder Extended)"/>
              <a:cs typeface="Arial" pitchFamily="34" charset="0"/>
            </a:endParaRPr>
          </a:p>
          <a:p>
            <a:pPr marL="0" indent="0" algn="just">
              <a:buNone/>
            </a:pPr>
            <a:r>
              <a:rPr lang="x-none" sz="1800" dirty="0">
                <a:solidFill>
                  <a:schemeClr val="tx1"/>
                </a:solidFill>
                <a:effectLst/>
                <a:latin typeface="Arial" pitchFamily="34" charset="0"/>
                <a:ea typeface="Times New Roman" panose="02020603050405020304" pitchFamily="18" charset="0"/>
                <a:cs typeface="Arial" pitchFamily="34" charset="0"/>
              </a:rPr>
              <a:t> </a:t>
            </a:r>
            <a:r>
              <a:rPr lang="el-GR" dirty="0">
                <a:solidFill>
                  <a:schemeClr val="tx1"/>
                </a:solidFill>
                <a:latin typeface="Arial" pitchFamily="34" charset="0"/>
                <a:ea typeface="Times New Roman" panose="02020603050405020304" pitchFamily="18" charset="0"/>
                <a:cs typeface="Arial" pitchFamily="34" charset="0"/>
              </a:rPr>
              <a:t>-   </a:t>
            </a:r>
            <a:r>
              <a:rPr lang="x-none" sz="1800" dirty="0">
                <a:solidFill>
                  <a:schemeClr val="tx1"/>
                </a:solidFill>
                <a:effectLst/>
                <a:latin typeface="Arial" pitchFamily="34" charset="0"/>
                <a:ea typeface="Times New Roman" panose="02020603050405020304" pitchFamily="18" charset="0"/>
                <a:cs typeface="Arial" pitchFamily="34" charset="0"/>
              </a:rPr>
              <a:t>ν</a:t>
            </a:r>
            <a:r>
              <a:rPr lang="el-GR" sz="1800" dirty="0" err="1">
                <a:solidFill>
                  <a:schemeClr val="tx1"/>
                </a:solidFill>
                <a:effectLst/>
                <a:latin typeface="Arial" pitchFamily="34" charset="0"/>
                <a:ea typeface="Times New Roman" panose="02020603050405020304" pitchFamily="18" charset="0"/>
                <a:cs typeface="Arial" pitchFamily="34" charset="0"/>
              </a:rPr>
              <a:t>εοεισερχόμενο</a:t>
            </a:r>
            <a:r>
              <a:rPr lang="x-none" sz="1800" dirty="0" err="1">
                <a:solidFill>
                  <a:schemeClr val="tx1"/>
                </a:solidFill>
                <a:effectLst/>
                <a:latin typeface="Arial" pitchFamily="34" charset="0"/>
                <a:ea typeface="Times New Roman" panose="02020603050405020304" pitchFamily="18" charset="0"/>
                <a:cs typeface="Arial" pitchFamily="34" charset="0"/>
              </a:rPr>
              <a:t>υς</a:t>
            </a:r>
            <a:r>
              <a:rPr lang="el-GR" sz="1800" dirty="0">
                <a:solidFill>
                  <a:schemeClr val="tx1"/>
                </a:solidFill>
                <a:effectLst/>
                <a:latin typeface="Arial" pitchFamily="34" charset="0"/>
                <a:ea typeface="Times New Roman" panose="02020603050405020304" pitchFamily="18" charset="0"/>
                <a:cs typeface="Arial" pitchFamily="34" charset="0"/>
              </a:rPr>
              <a:t> </a:t>
            </a:r>
            <a:r>
              <a:rPr lang="el-GR" sz="1800" dirty="0" err="1">
                <a:solidFill>
                  <a:schemeClr val="tx1"/>
                </a:solidFill>
                <a:effectLst/>
                <a:latin typeface="Arial" pitchFamily="34" charset="0"/>
                <a:ea typeface="Times New Roman" panose="02020603050405020304" pitchFamily="18" charset="0"/>
                <a:cs typeface="Arial" pitchFamily="34" charset="0"/>
              </a:rPr>
              <a:t>νεαρο</a:t>
            </a:r>
            <a:r>
              <a:rPr lang="x-none" sz="1800" dirty="0" err="1">
                <a:solidFill>
                  <a:schemeClr val="tx1"/>
                </a:solidFill>
                <a:effectLst/>
                <a:latin typeface="Arial" pitchFamily="34" charset="0"/>
                <a:ea typeface="Times New Roman" panose="02020603050405020304" pitchFamily="18" charset="0"/>
                <a:cs typeface="Arial" pitchFamily="34" charset="0"/>
              </a:rPr>
              <a:t>ύς</a:t>
            </a:r>
            <a:r>
              <a:rPr lang="el-GR" sz="1800" dirty="0">
                <a:solidFill>
                  <a:schemeClr val="tx1"/>
                </a:solidFill>
                <a:effectLst/>
                <a:latin typeface="Arial" pitchFamily="34" charset="0"/>
                <a:ea typeface="Times New Roman" panose="02020603050405020304" pitchFamily="18" charset="0"/>
                <a:cs typeface="Arial" pitchFamily="34" charset="0"/>
              </a:rPr>
              <a:t> κτηνοτρόφο</a:t>
            </a:r>
            <a:r>
              <a:rPr lang="x-none" sz="1800" dirty="0" err="1">
                <a:solidFill>
                  <a:schemeClr val="tx1"/>
                </a:solidFill>
                <a:effectLst/>
                <a:latin typeface="Arial" pitchFamily="34" charset="0"/>
                <a:ea typeface="Times New Roman" panose="02020603050405020304" pitchFamily="18" charset="0"/>
                <a:cs typeface="Arial" pitchFamily="34" charset="0"/>
              </a:rPr>
              <a:t>υς</a:t>
            </a:r>
            <a:r>
              <a:rPr lang="el-GR" sz="1800" dirty="0">
                <a:solidFill>
                  <a:schemeClr val="tx1"/>
                </a:solidFill>
                <a:effectLst/>
                <a:latin typeface="Arial" pitchFamily="34" charset="0"/>
                <a:ea typeface="Times New Roman" panose="02020603050405020304" pitchFamily="18" charset="0"/>
                <a:cs typeface="Arial" pitchFamily="34" charset="0"/>
              </a:rPr>
              <a:t> (ηλικίας&lt;40 ετών)</a:t>
            </a:r>
            <a:r>
              <a:rPr lang="x-none" sz="1800" dirty="0">
                <a:solidFill>
                  <a:schemeClr val="tx1"/>
                </a:solidFill>
                <a:effectLst/>
                <a:latin typeface="Arial" pitchFamily="34" charset="0"/>
                <a:ea typeface="Times New Roman" panose="02020603050405020304" pitchFamily="18" charset="0"/>
                <a:cs typeface="Arial" pitchFamily="34" charset="0"/>
              </a:rPr>
              <a:t> με προτεραιότητα </a:t>
            </a:r>
            <a:r>
              <a:rPr lang="el-GR" sz="1800" dirty="0">
                <a:solidFill>
                  <a:schemeClr val="tx1"/>
                </a:solidFill>
                <a:effectLst/>
                <a:latin typeface="Arial" pitchFamily="34" charset="0"/>
                <a:ea typeface="Times New Roman" panose="02020603050405020304" pitchFamily="18" charset="0"/>
                <a:cs typeface="Arial" pitchFamily="34" charset="0"/>
              </a:rPr>
              <a:t>σε άτομα</a:t>
            </a:r>
            <a:r>
              <a:rPr lang="x-none" dirty="0">
                <a:solidFill>
                  <a:schemeClr val="tx1"/>
                </a:solidFill>
                <a:latin typeface="Arial" pitchFamily="34" charset="0"/>
                <a:ea typeface="Times New Roman" panose="02020603050405020304" pitchFamily="18" charset="0"/>
                <a:cs typeface="Arial" pitchFamily="34" charset="0"/>
              </a:rPr>
              <a:t> </a:t>
            </a:r>
            <a:endParaRPr lang="en-US" dirty="0">
              <a:solidFill>
                <a:schemeClr val="tx1"/>
              </a:solidFill>
              <a:latin typeface="Arial" pitchFamily="34" charset="0"/>
              <a:ea typeface="Times New Roman" panose="02020603050405020304" pitchFamily="18" charset="0"/>
              <a:cs typeface="Arial" pitchFamily="34" charset="0"/>
            </a:endParaRPr>
          </a:p>
          <a:p>
            <a:pPr marL="0" indent="0" algn="just">
              <a:buNone/>
            </a:pPr>
            <a:endParaRPr lang="x-none" dirty="0">
              <a:solidFill>
                <a:schemeClr val="tx1"/>
              </a:solidFill>
              <a:latin typeface="Arial" pitchFamily="34" charset="0"/>
              <a:ea typeface="Times New Roman" panose="02020603050405020304" pitchFamily="18" charset="0"/>
              <a:cs typeface="Arial" pitchFamily="34" charset="0"/>
            </a:endParaRPr>
          </a:p>
          <a:p>
            <a:pPr marL="0" indent="0" algn="just">
              <a:buNone/>
            </a:pPr>
            <a:r>
              <a:rPr lang="x-none" dirty="0">
                <a:solidFill>
                  <a:schemeClr val="tx1"/>
                </a:solidFill>
                <a:latin typeface="Arial" pitchFamily="34" charset="0"/>
                <a:ea typeface="Times New Roman" panose="02020603050405020304" pitchFamily="18" charset="0"/>
                <a:cs typeface="Arial" pitchFamily="34" charset="0"/>
              </a:rPr>
              <a:t> </a:t>
            </a:r>
            <a:r>
              <a:rPr lang="x-none" sz="1800" dirty="0">
                <a:solidFill>
                  <a:schemeClr val="tx1"/>
                </a:solidFill>
                <a:effectLst/>
                <a:latin typeface="Arial" pitchFamily="34" charset="0"/>
                <a:ea typeface="Times New Roman" panose="02020603050405020304" pitchFamily="18" charset="0"/>
                <a:cs typeface="Arial" pitchFamily="34" charset="0"/>
              </a:rPr>
              <a:t> </a:t>
            </a:r>
            <a:r>
              <a:rPr lang="el-GR" sz="1800" dirty="0">
                <a:solidFill>
                  <a:schemeClr val="tx1"/>
                </a:solidFill>
                <a:effectLst/>
                <a:latin typeface="Arial" pitchFamily="34" charset="0"/>
                <a:ea typeface="Times New Roman" panose="02020603050405020304" pitchFamily="18" charset="0"/>
                <a:cs typeface="Arial" pitchFamily="34" charset="0"/>
              </a:rPr>
              <a:t>  </a:t>
            </a:r>
            <a:r>
              <a:rPr lang="x-none" sz="1800" dirty="0">
                <a:solidFill>
                  <a:schemeClr val="tx1"/>
                </a:solidFill>
                <a:effectLst/>
                <a:latin typeface="Arial" pitchFamily="34" charset="0"/>
                <a:ea typeface="Times New Roman" panose="02020603050405020304" pitchFamily="18" charset="0"/>
                <a:cs typeface="Arial" pitchFamily="34" charset="0"/>
              </a:rPr>
              <a:t> </a:t>
            </a:r>
            <a:r>
              <a:rPr lang="el-GR" sz="1800" dirty="0">
                <a:solidFill>
                  <a:schemeClr val="tx1"/>
                </a:solidFill>
                <a:effectLst/>
                <a:latin typeface="Arial" pitchFamily="34" charset="0"/>
                <a:ea typeface="Times New Roman" panose="02020603050405020304" pitchFamily="18" charset="0"/>
                <a:cs typeface="Arial" pitchFamily="34" charset="0"/>
              </a:rPr>
              <a:t>καταρτισμένα σε θέματα </a:t>
            </a:r>
            <a:r>
              <a:rPr lang="el-GR" sz="1800">
                <a:solidFill>
                  <a:schemeClr val="tx1"/>
                </a:solidFill>
                <a:effectLst/>
                <a:latin typeface="Arial" pitchFamily="34" charset="0"/>
                <a:ea typeface="Times New Roman" panose="02020603050405020304" pitchFamily="18" charset="0"/>
                <a:cs typeface="Arial" pitchFamily="34" charset="0"/>
              </a:rPr>
              <a:t>κτηνοτροφίας </a:t>
            </a:r>
            <a:r>
              <a:rPr lang="x-none" sz="1800">
                <a:solidFill>
                  <a:schemeClr val="tx1"/>
                </a:solidFill>
                <a:effectLst/>
                <a:latin typeface="Arial" pitchFamily="34" charset="0"/>
                <a:ea typeface="Times New Roman" panose="02020603050405020304" pitchFamily="18" charset="0"/>
                <a:cs typeface="Arial" pitchFamily="34" charset="0"/>
              </a:rPr>
              <a:t>,</a:t>
            </a:r>
            <a:r>
              <a:rPr lang="x-none">
                <a:solidFill>
                  <a:schemeClr val="tx1"/>
                </a:solidFill>
                <a:latin typeface="Arial" pitchFamily="34" charset="0"/>
                <a:ea typeface="Times New Roman" panose="02020603050405020304" pitchFamily="18" charset="0"/>
                <a:cs typeface="Arial" pitchFamily="34" charset="0"/>
              </a:rPr>
              <a:t> </a:t>
            </a:r>
            <a:endParaRPr lang="x-none" dirty="0">
              <a:solidFill>
                <a:schemeClr val="tx1"/>
              </a:solidFill>
              <a:latin typeface="Arial" pitchFamily="34" charset="0"/>
              <a:ea typeface="Times New Roman" panose="02020603050405020304" pitchFamily="18" charset="0"/>
              <a:cs typeface="Arial" pitchFamily="34" charset="0"/>
            </a:endParaRPr>
          </a:p>
          <a:p>
            <a:pPr marL="0" indent="0" algn="just">
              <a:buNone/>
            </a:pPr>
            <a:r>
              <a:rPr lang="el-GR" dirty="0">
                <a:solidFill>
                  <a:schemeClr val="tx1"/>
                </a:solidFill>
                <a:latin typeface="Arial" pitchFamily="34" charset="0"/>
                <a:ea typeface="Times New Roman" panose="02020603050405020304" pitchFamily="18" charset="0"/>
                <a:cs typeface="Arial" pitchFamily="34" charset="0"/>
              </a:rPr>
              <a:t> </a:t>
            </a:r>
            <a:endParaRPr lang="el-GR" sz="1800" dirty="0">
              <a:solidFill>
                <a:schemeClr val="tx1"/>
              </a:solidFill>
              <a:effectLst/>
              <a:latin typeface="Arial" pitchFamily="34" charset="0"/>
              <a:ea typeface="Times New Roman" panose="02020603050405020304" pitchFamily="18" charset="0"/>
              <a:cs typeface="Arial" pitchFamily="34" charset="0"/>
            </a:endParaRPr>
          </a:p>
        </p:txBody>
      </p:sp>
      <p:sp>
        <p:nvSpPr>
          <p:cNvPr id="4" name="Slide Number Placeholder 3">
            <a:extLst>
              <a:ext uri="{FF2B5EF4-FFF2-40B4-BE49-F238E27FC236}">
                <a16:creationId xmlns:a16="http://schemas.microsoft.com/office/drawing/2014/main" id="{C27FDE1B-3464-E482-5D52-7F397CD1A9F4}"/>
              </a:ext>
            </a:extLst>
          </p:cNvPr>
          <p:cNvSpPr>
            <a:spLocks noGrp="1"/>
          </p:cNvSpPr>
          <p:nvPr>
            <p:ph type="sldNum" sz="quarter" idx="12"/>
          </p:nvPr>
        </p:nvSpPr>
        <p:spPr/>
        <p:txBody>
          <a:bodyPr/>
          <a:lstStyle/>
          <a:p>
            <a:fld id="{4F661584-2AB0-4344-86A6-41529C62A495}" type="slidenum">
              <a:rPr lang="el-GR" smtClean="0"/>
              <a:pPr/>
              <a:t>6</a:t>
            </a:fld>
            <a:endParaRPr lang="el-GR"/>
          </a:p>
        </p:txBody>
      </p:sp>
    </p:spTree>
    <p:extLst>
      <p:ext uri="{BB962C8B-B14F-4D97-AF65-F5344CB8AC3E}">
        <p14:creationId xmlns:p14="http://schemas.microsoft.com/office/powerpoint/2010/main" val="1972735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9E443D-F20C-E157-F9C9-FC781119EC3D}"/>
              </a:ext>
            </a:extLst>
          </p:cNvPr>
          <p:cNvSpPr>
            <a:spLocks noGrp="1"/>
          </p:cNvSpPr>
          <p:nvPr>
            <p:ph idx="1"/>
          </p:nvPr>
        </p:nvSpPr>
        <p:spPr>
          <a:xfrm>
            <a:off x="369871" y="1508850"/>
            <a:ext cx="10695396" cy="4955205"/>
          </a:xfrm>
        </p:spPr>
        <p:txBody>
          <a:bodyPr>
            <a:normAutofit/>
          </a:bodyPr>
          <a:lstStyle/>
          <a:p>
            <a:pPr marL="0" indent="0">
              <a:buNone/>
            </a:pPr>
            <a:r>
              <a:rPr lang="x-none" sz="1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Α4. </a:t>
            </a:r>
            <a:r>
              <a:rPr lang="x-none" sz="1800" b="1"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Δ</a:t>
            </a:r>
            <a:r>
              <a:rPr lang="el-GR" sz="1800" b="1" u="sng"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ιαδικασία</a:t>
            </a:r>
            <a:r>
              <a:rPr lang="el-GR" sz="1800" b="1"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 για παραχώρηση </a:t>
            </a:r>
            <a:r>
              <a:rPr lang="x-none" sz="1800" b="1" u="sng"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κρ</a:t>
            </a:r>
            <a:r>
              <a:rPr lang="x-none" sz="1800" b="1"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ατικών τεμαχίων/ οικοπέδων</a:t>
            </a:r>
            <a:endParaRPr lang="en-US" sz="1800" b="1" u="sng"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50000"/>
              </a:lnSpc>
              <a:buNone/>
            </a:pPr>
            <a:r>
              <a:rPr lang="x-none" sz="180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       </a:t>
            </a:r>
            <a:r>
              <a:rPr lang="x-none" sz="1800" dirty="0" err="1">
                <a:solidFill>
                  <a:schemeClr val="tx1"/>
                </a:solidFill>
                <a:effectLst/>
                <a:latin typeface="Aptos" panose="020B0004020202020204" pitchFamily="34" charset="0"/>
                <a:ea typeface="Times New Roman" panose="02020603050405020304" pitchFamily="18" charset="0"/>
                <a:cs typeface="Aptos" panose="020B0004020202020204" pitchFamily="34" charset="0"/>
              </a:rPr>
              <a:t>Γι</a:t>
            </a:r>
            <a:r>
              <a:rPr lang="x-none" sz="180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α τη διαθεσιμότητα των </a:t>
            </a:r>
            <a:r>
              <a:rPr lang="x-none" sz="1800" dirty="0" err="1">
                <a:solidFill>
                  <a:schemeClr val="tx1"/>
                </a:solidFill>
                <a:effectLst/>
                <a:latin typeface="Aptos" panose="020B0004020202020204" pitchFamily="34" charset="0"/>
                <a:ea typeface="Times New Roman" panose="02020603050405020304" pitchFamily="18" charset="0"/>
                <a:cs typeface="Aptos" panose="020B0004020202020204" pitchFamily="34" charset="0"/>
              </a:rPr>
              <a:t>κρ</a:t>
            </a:r>
            <a:r>
              <a:rPr lang="x-none" sz="180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ατικών τεμαχίων σε κτηνοτροφική ζώνη </a:t>
            </a:r>
            <a:r>
              <a:rPr lang="x-none" sz="1800" dirty="0" err="1">
                <a:solidFill>
                  <a:schemeClr val="tx1"/>
                </a:solidFill>
                <a:effectLst/>
                <a:latin typeface="Aptos" panose="020B0004020202020204" pitchFamily="34" charset="0"/>
                <a:ea typeface="Times New Roman" panose="02020603050405020304" pitchFamily="18" charset="0"/>
                <a:cs typeface="Aptos" panose="020B0004020202020204" pitchFamily="34" charset="0"/>
              </a:rPr>
              <a:t>οι</a:t>
            </a:r>
            <a:r>
              <a:rPr lang="x-none" sz="180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 </a:t>
            </a:r>
            <a:r>
              <a:rPr lang="x-none" sz="1800" dirty="0" err="1">
                <a:solidFill>
                  <a:schemeClr val="tx1"/>
                </a:solidFill>
                <a:effectLst/>
                <a:latin typeface="Aptos" panose="020B0004020202020204" pitchFamily="34" charset="0"/>
                <a:ea typeface="Times New Roman" panose="02020603050405020304" pitchFamily="18" charset="0"/>
                <a:cs typeface="Aptos" panose="020B0004020202020204" pitchFamily="34" charset="0"/>
              </a:rPr>
              <a:t>ενδι</a:t>
            </a:r>
            <a:r>
              <a:rPr lang="x-none" sz="180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αφερόμενοι μπορούν να αποτείνονται στα Επαρχιακά Γραφεία του Τμήματος Κτηματολογογιου και Χωρομετρίας ενώ για τη διαθεσιμότητα των κτηνοτροφικών οικοπέδων στην ιστοσελίδα του Τμήματος Γεωργίας κάτω από τη θεματική ενότητα ¨</a:t>
            </a:r>
            <a:r>
              <a:rPr lang="x-none" sz="1800" dirty="0">
                <a:solidFill>
                  <a:schemeClr val="tx1"/>
                </a:solidFill>
                <a:effectLst/>
                <a:latin typeface="Aptos" panose="020B0004020202020204" pitchFamily="34" charset="0"/>
                <a:ea typeface="Calibri" panose="020F0502020204030204" pitchFamily="34" charset="0"/>
                <a:cs typeface="Aptos" panose="020B0004020202020204" pitchFamily="34" charset="0"/>
              </a:rPr>
              <a:t>Διαθέσιμα κτηνοτροφικά οικόπεδα στις Κτηνοτροφικές Περιοχές του Τμήματος Γεωργίας¨</a:t>
            </a:r>
            <a:r>
              <a:rPr lang="x-none" sz="180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a:t>
            </a:r>
          </a:p>
          <a:p>
            <a:pPr algn="just">
              <a:lnSpc>
                <a:spcPct val="150000"/>
              </a:lnSpc>
              <a:buNone/>
            </a:pPr>
            <a:endParaRPr lang="x-none" sz="1800" dirty="0">
              <a:solidFill>
                <a:schemeClr val="tx1"/>
              </a:solidFill>
              <a:effectLst/>
              <a:latin typeface="Aptos" panose="020B0004020202020204" pitchFamily="34" charset="0"/>
              <a:ea typeface="Calibri" panose="020F0502020204030204" pitchFamily="34" charset="0"/>
              <a:cs typeface="Aptos" panose="020B0004020202020204" pitchFamily="34" charset="0"/>
            </a:endParaRPr>
          </a:p>
          <a:p>
            <a:pPr algn="just">
              <a:lnSpc>
                <a:spcPct val="150000"/>
              </a:lnSpc>
              <a:buNone/>
            </a:pPr>
            <a:r>
              <a:rPr lang="el-GR" sz="180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      </a:t>
            </a:r>
            <a:r>
              <a:rPr lang="x-none" sz="1800">
                <a:solidFill>
                  <a:schemeClr val="tx1"/>
                </a:solidFill>
                <a:effectLst/>
                <a:latin typeface="Aptos" panose="020B0004020202020204" pitchFamily="34" charset="0"/>
                <a:ea typeface="Times New Roman" panose="02020603050405020304" pitchFamily="18" charset="0"/>
                <a:cs typeface="Aptos" panose="020B0004020202020204" pitchFamily="34" charset="0"/>
              </a:rPr>
              <a:t>Η </a:t>
            </a:r>
            <a:r>
              <a:rPr lang="x-none" sz="1800" dirty="0" err="1">
                <a:solidFill>
                  <a:schemeClr val="tx1"/>
                </a:solidFill>
                <a:effectLst/>
                <a:latin typeface="Aptos" panose="020B0004020202020204" pitchFamily="34" charset="0"/>
                <a:ea typeface="Times New Roman" panose="02020603050405020304" pitchFamily="18" charset="0"/>
                <a:cs typeface="Aptos" panose="020B0004020202020204" pitchFamily="34" charset="0"/>
              </a:rPr>
              <a:t>εξ</a:t>
            </a:r>
            <a:r>
              <a:rPr lang="x-none" sz="180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ασφάλιση κρατικής γης θα ολοκληρώνεται </a:t>
            </a:r>
            <a:r>
              <a:rPr lang="x-none" sz="1800" u="sng"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εντός 3 μηνών από την ημερομηνία που θα λαμβάνονται οι απόψεις των αρμόδιων υπηρεσιών </a:t>
            </a:r>
            <a:r>
              <a:rPr lang="x-none" sz="180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ενώ για εξασφάλιση κτηνοτροφικού οικοπέδου σε κτηνοτροφική περιοχή η διαδικασία θα ολοκληρώνεται σε </a:t>
            </a:r>
            <a:r>
              <a:rPr lang="x-none" sz="1800" u="sng"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15 ημέρες</a:t>
            </a:r>
            <a:r>
              <a:rPr lang="x-none" sz="180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 </a:t>
            </a:r>
            <a:endParaRPr lang="x-none" sz="1800" dirty="0">
              <a:solidFill>
                <a:schemeClr val="tx1"/>
              </a:solidFill>
              <a:effectLst/>
              <a:latin typeface="Aptos" panose="020B0004020202020204" pitchFamily="34" charset="0"/>
              <a:ea typeface="Calibri" panose="020F0502020204030204" pitchFamily="34" charset="0"/>
              <a:cs typeface="Aptos" panose="020B0004020202020204" pitchFamily="34" charset="0"/>
            </a:endParaRPr>
          </a:p>
          <a:p>
            <a:pPr marL="0" indent="0">
              <a:buNone/>
            </a:pPr>
            <a:endParaRPr lang="x-none" sz="1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l-GR" dirty="0"/>
          </a:p>
        </p:txBody>
      </p:sp>
      <p:sp>
        <p:nvSpPr>
          <p:cNvPr id="4" name="Slide Number Placeholder 3">
            <a:extLst>
              <a:ext uri="{FF2B5EF4-FFF2-40B4-BE49-F238E27FC236}">
                <a16:creationId xmlns:a16="http://schemas.microsoft.com/office/drawing/2014/main" id="{960256F1-2C35-ABAA-880F-7A6EEB738765}"/>
              </a:ext>
            </a:extLst>
          </p:cNvPr>
          <p:cNvSpPr>
            <a:spLocks noGrp="1"/>
          </p:cNvSpPr>
          <p:nvPr>
            <p:ph type="sldNum" sz="quarter" idx="12"/>
          </p:nvPr>
        </p:nvSpPr>
        <p:spPr/>
        <p:txBody>
          <a:bodyPr/>
          <a:lstStyle/>
          <a:p>
            <a:fld id="{4F661584-2AB0-4344-86A6-41529C62A495}" type="slidenum">
              <a:rPr lang="el-GR" smtClean="0"/>
              <a:pPr/>
              <a:t>7</a:t>
            </a:fld>
            <a:endParaRPr lang="el-GR"/>
          </a:p>
        </p:txBody>
      </p:sp>
      <p:sp>
        <p:nvSpPr>
          <p:cNvPr id="6" name="Title 1">
            <a:extLst>
              <a:ext uri="{FF2B5EF4-FFF2-40B4-BE49-F238E27FC236}">
                <a16:creationId xmlns:a16="http://schemas.microsoft.com/office/drawing/2014/main" id="{CF135E0E-703A-0017-B06C-7E25EE557004}"/>
              </a:ext>
            </a:extLst>
          </p:cNvPr>
          <p:cNvSpPr>
            <a:spLocks noGrp="1"/>
          </p:cNvSpPr>
          <p:nvPr>
            <p:ph type="title"/>
          </p:nvPr>
        </p:nvSpPr>
        <p:spPr>
          <a:xfrm>
            <a:off x="277812" y="609600"/>
            <a:ext cx="10482551" cy="899250"/>
          </a:xfrm>
        </p:spPr>
        <p:txBody>
          <a:bodyPr>
            <a:noAutofit/>
          </a:bodyPr>
          <a:lstStyle/>
          <a:p>
            <a:r>
              <a:rPr lang="x-none" sz="2200" b="1" dirty="0" err="1">
                <a:effectLst/>
                <a:latin typeface="Arial" panose="020B0604020202020204" pitchFamily="34" charset="0"/>
                <a:ea typeface="Simsun (Founder Extended)"/>
                <a:cs typeface="Arial" panose="020B0604020202020204" pitchFamily="34" charset="0"/>
              </a:rPr>
              <a:t>Πλ</a:t>
            </a:r>
            <a:r>
              <a:rPr lang="x-none" sz="2200" b="1" dirty="0">
                <a:effectLst/>
                <a:latin typeface="Arial" panose="020B0604020202020204" pitchFamily="34" charset="0"/>
                <a:ea typeface="Simsun (Founder Extended)"/>
                <a:cs typeface="Arial" panose="020B0604020202020204" pitchFamily="34" charset="0"/>
              </a:rPr>
              <a:t>αίσιο αδειοδότησης για ανάπτυξη μεγάλων μονάδων αιγοπρόβατοτροφίας</a:t>
            </a:r>
            <a:br>
              <a:rPr lang="x-none" sz="2200" dirty="0">
                <a:effectLst/>
                <a:latin typeface="Arial" panose="020B0604020202020204" pitchFamily="34" charset="0"/>
                <a:ea typeface="Simsun (Founder Extended)"/>
                <a:cs typeface="Times New Roman" panose="02020603050405020304" pitchFamily="18" charset="0"/>
              </a:rPr>
            </a:br>
            <a:endParaRPr lang="el-GR" sz="2200" dirty="0"/>
          </a:p>
        </p:txBody>
      </p:sp>
    </p:spTree>
    <p:extLst>
      <p:ext uri="{BB962C8B-B14F-4D97-AF65-F5344CB8AC3E}">
        <p14:creationId xmlns:p14="http://schemas.microsoft.com/office/powerpoint/2010/main" val="3115225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9E443D-F20C-E157-F9C9-FC781119EC3D}"/>
              </a:ext>
            </a:extLst>
          </p:cNvPr>
          <p:cNvSpPr>
            <a:spLocks noGrp="1"/>
          </p:cNvSpPr>
          <p:nvPr>
            <p:ph idx="1"/>
          </p:nvPr>
        </p:nvSpPr>
        <p:spPr>
          <a:xfrm>
            <a:off x="369871" y="1508850"/>
            <a:ext cx="10695396" cy="4955205"/>
          </a:xfrm>
        </p:spPr>
        <p:txBody>
          <a:bodyPr>
            <a:normAutofit/>
          </a:bodyPr>
          <a:lstStyle/>
          <a:p>
            <a:pPr marL="0" indent="0" algn="just">
              <a:buNone/>
            </a:pPr>
            <a:r>
              <a:rPr lang="x-none" sz="1800" b="1" u="sng" dirty="0">
                <a:solidFill>
                  <a:srgbClr val="000000"/>
                </a:solidFill>
                <a:effectLst/>
                <a:latin typeface="Arial" panose="020B0604020202020204" pitchFamily="34" charset="0"/>
                <a:ea typeface="Calibri" panose="020F0502020204030204" pitchFamily="34" charset="0"/>
                <a:cs typeface="Trebuchet MS" panose="020B0603020202020204" pitchFamily="34" charset="0"/>
              </a:rPr>
              <a:t>Β. </a:t>
            </a:r>
            <a:r>
              <a:rPr lang="el-GR" sz="1800" b="1" u="sng" dirty="0">
                <a:solidFill>
                  <a:srgbClr val="000000"/>
                </a:solidFill>
                <a:effectLst/>
                <a:latin typeface="Arial" panose="020B0604020202020204" pitchFamily="34" charset="0"/>
                <a:ea typeface="Calibri" panose="020F0502020204030204" pitchFamily="34" charset="0"/>
                <a:cs typeface="Trebuchet MS" panose="020B0603020202020204" pitchFamily="34" charset="0"/>
              </a:rPr>
              <a:t>Παροχή τεχνικών συμβουλών για τη διαμόρφωση των στεγαστικών αναγκών/ εξοπλισμού και διαχείριση της μονάδας</a:t>
            </a:r>
            <a:endParaRPr lang="x-none" sz="1800" b="1" u="sng" dirty="0">
              <a:solidFill>
                <a:srgbClr val="000000"/>
              </a:solidFill>
              <a:effectLst/>
              <a:latin typeface="Arial" panose="020B0604020202020204" pitchFamily="34" charset="0"/>
              <a:ea typeface="Calibri" panose="020F0502020204030204" pitchFamily="34" charset="0"/>
              <a:cs typeface="Trebuchet MS" panose="020B0603020202020204" pitchFamily="34" charset="0"/>
            </a:endParaRPr>
          </a:p>
          <a:p>
            <a:pPr marL="0" indent="0" algn="just">
              <a:buNone/>
            </a:pPr>
            <a:endParaRPr lang="x-none" sz="1800" dirty="0">
              <a:solidFill>
                <a:srgbClr val="000000"/>
              </a:solidFill>
              <a:effectLst/>
              <a:latin typeface="Trebuchet MS" panose="020B0603020202020204" pitchFamily="34" charset="0"/>
              <a:ea typeface="Calibri" panose="020F0502020204030204" pitchFamily="34" charset="0"/>
              <a:cs typeface="Trebuchet MS" panose="020B0603020202020204" pitchFamily="34" charset="0"/>
            </a:endParaRPr>
          </a:p>
          <a:p>
            <a:pPr marL="0" indent="0" algn="just">
              <a:buNone/>
            </a:pPr>
            <a:r>
              <a:rPr lang="x-none" sz="1800" dirty="0" err="1">
                <a:solidFill>
                  <a:srgbClr val="000000"/>
                </a:solidFill>
                <a:effectLst/>
                <a:latin typeface="Aptos" panose="020B0004020202020204" pitchFamily="34" charset="0"/>
                <a:ea typeface="Times New Roman" panose="02020603050405020304" pitchFamily="18" charset="0"/>
                <a:cs typeface="Aptos" panose="020B0004020202020204" pitchFamily="34" charset="0"/>
              </a:rPr>
              <a:t>Το</a:t>
            </a:r>
            <a:r>
              <a:rPr lang="x-none"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a:t>
            </a:r>
            <a:r>
              <a:rPr lang="x-none" sz="1800" dirty="0" err="1">
                <a:solidFill>
                  <a:srgbClr val="000000"/>
                </a:solidFill>
                <a:effectLst/>
                <a:latin typeface="Aptos" panose="020B0004020202020204" pitchFamily="34" charset="0"/>
                <a:ea typeface="Times New Roman" panose="02020603050405020304" pitchFamily="18" charset="0"/>
                <a:cs typeface="Aptos" panose="020B0004020202020204" pitchFamily="34" charset="0"/>
              </a:rPr>
              <a:t>Τμήμ</a:t>
            </a:r>
            <a:r>
              <a:rPr lang="x-none"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α Γεωργίας θα παρέχει στους ενδιαφερόμενους όλες τις απαραίτητες τεχνικές συμβουλές που θα τους βοηθήσουν για την εκπόνηση των αναγκαίων μελετών και αρχιτεκτονικών σχεδίων της κτηνοτροφικής εκμετάλλευσης και γενικά τη διαχείριση της κτηνοτροφικής μονάδας. </a:t>
            </a:r>
          </a:p>
          <a:p>
            <a:pPr marL="0" indent="0" algn="just">
              <a:buNone/>
            </a:pPr>
            <a:r>
              <a:rPr lang="x-none" sz="1800" dirty="0" err="1">
                <a:solidFill>
                  <a:srgbClr val="000000"/>
                </a:solidFill>
                <a:effectLst/>
                <a:latin typeface="Aptos" panose="020B0004020202020204" pitchFamily="34" charset="0"/>
                <a:ea typeface="Times New Roman" panose="02020603050405020304" pitchFamily="18" charset="0"/>
                <a:cs typeface="Aptos" panose="020B0004020202020204" pitchFamily="34" charset="0"/>
              </a:rPr>
              <a:t>Συγκεκριμέν</a:t>
            </a:r>
            <a:r>
              <a:rPr lang="x-none"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α θα του παρέχει τεχνικές συμβουλές που αφορούν τη στέγαση, το μηχανολογικό/ηλεκτρονικό εξοπλισμό, τον τρόπο διατροφής και τη γενετική βελτίωση των ζώων.</a:t>
            </a:r>
            <a:endParaRPr lang="x-none" sz="1800" dirty="0">
              <a:effectLst/>
              <a:latin typeface="Aptos" panose="020B0004020202020204" pitchFamily="34" charset="0"/>
              <a:ea typeface="Calibri" panose="020F0502020204030204" pitchFamily="34" charset="0"/>
              <a:cs typeface="Aptos" panose="020B0004020202020204" pitchFamily="34" charset="0"/>
            </a:endParaRPr>
          </a:p>
          <a:p>
            <a:pPr marL="457200" indent="-457200" algn="just">
              <a:buFont typeface="+mj-lt"/>
              <a:buAutoNum type="alphaUcPeriod" startAt="2"/>
            </a:pPr>
            <a:endParaRPr lang="el-GR" dirty="0"/>
          </a:p>
        </p:txBody>
      </p:sp>
      <p:sp>
        <p:nvSpPr>
          <p:cNvPr id="4" name="Slide Number Placeholder 3">
            <a:extLst>
              <a:ext uri="{FF2B5EF4-FFF2-40B4-BE49-F238E27FC236}">
                <a16:creationId xmlns:a16="http://schemas.microsoft.com/office/drawing/2014/main" id="{960256F1-2C35-ABAA-880F-7A6EEB738765}"/>
              </a:ext>
            </a:extLst>
          </p:cNvPr>
          <p:cNvSpPr>
            <a:spLocks noGrp="1"/>
          </p:cNvSpPr>
          <p:nvPr>
            <p:ph type="sldNum" sz="quarter" idx="12"/>
          </p:nvPr>
        </p:nvSpPr>
        <p:spPr/>
        <p:txBody>
          <a:bodyPr/>
          <a:lstStyle/>
          <a:p>
            <a:fld id="{4F661584-2AB0-4344-86A6-41529C62A495}" type="slidenum">
              <a:rPr lang="el-GR" smtClean="0"/>
              <a:pPr/>
              <a:t>8</a:t>
            </a:fld>
            <a:endParaRPr lang="el-GR"/>
          </a:p>
        </p:txBody>
      </p:sp>
      <p:sp>
        <p:nvSpPr>
          <p:cNvPr id="5" name="Title 1">
            <a:extLst>
              <a:ext uri="{FF2B5EF4-FFF2-40B4-BE49-F238E27FC236}">
                <a16:creationId xmlns:a16="http://schemas.microsoft.com/office/drawing/2014/main" id="{8EC6CB5F-A066-383D-30F1-202AD3496065}"/>
              </a:ext>
            </a:extLst>
          </p:cNvPr>
          <p:cNvSpPr>
            <a:spLocks noGrp="1"/>
          </p:cNvSpPr>
          <p:nvPr>
            <p:ph type="title"/>
          </p:nvPr>
        </p:nvSpPr>
        <p:spPr>
          <a:xfrm>
            <a:off x="277813" y="609600"/>
            <a:ext cx="11018260" cy="899250"/>
          </a:xfrm>
        </p:spPr>
        <p:txBody>
          <a:bodyPr>
            <a:noAutofit/>
          </a:bodyPr>
          <a:lstStyle/>
          <a:p>
            <a:r>
              <a:rPr lang="x-none" sz="2200" b="1" dirty="0" err="1">
                <a:effectLst/>
                <a:latin typeface="Arial" panose="020B0604020202020204" pitchFamily="34" charset="0"/>
                <a:ea typeface="Simsun (Founder Extended)"/>
                <a:cs typeface="Arial" panose="020B0604020202020204" pitchFamily="34" charset="0"/>
              </a:rPr>
              <a:t>Πλ</a:t>
            </a:r>
            <a:r>
              <a:rPr lang="x-none" sz="2200" b="1" dirty="0">
                <a:effectLst/>
                <a:latin typeface="Arial" panose="020B0604020202020204" pitchFamily="34" charset="0"/>
                <a:ea typeface="Simsun (Founder Extended)"/>
                <a:cs typeface="Arial" panose="020B0604020202020204" pitchFamily="34" charset="0"/>
              </a:rPr>
              <a:t>αίσιο αδειοδότησης για ανάπτυξη μεγάλων μονάδων αιγοπρόβατοτροφίας</a:t>
            </a:r>
            <a:br>
              <a:rPr lang="x-none" sz="2200" dirty="0">
                <a:effectLst/>
                <a:latin typeface="Arial" panose="020B0604020202020204" pitchFamily="34" charset="0"/>
                <a:ea typeface="Simsun (Founder Extended)"/>
                <a:cs typeface="Times New Roman" panose="02020603050405020304" pitchFamily="18" charset="0"/>
              </a:rPr>
            </a:br>
            <a:endParaRPr lang="el-GR" sz="2200" dirty="0"/>
          </a:p>
        </p:txBody>
      </p:sp>
    </p:spTree>
    <p:extLst>
      <p:ext uri="{BB962C8B-B14F-4D97-AF65-F5344CB8AC3E}">
        <p14:creationId xmlns:p14="http://schemas.microsoft.com/office/powerpoint/2010/main" val="4166445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9E443D-F20C-E157-F9C9-FC781119EC3D}"/>
              </a:ext>
            </a:extLst>
          </p:cNvPr>
          <p:cNvSpPr>
            <a:spLocks noGrp="1"/>
          </p:cNvSpPr>
          <p:nvPr>
            <p:ph idx="1"/>
          </p:nvPr>
        </p:nvSpPr>
        <p:spPr>
          <a:xfrm>
            <a:off x="369871" y="1508850"/>
            <a:ext cx="10695396" cy="4955205"/>
          </a:xfrm>
        </p:spPr>
        <p:txBody>
          <a:bodyPr>
            <a:normAutofit/>
          </a:bodyPr>
          <a:lstStyle/>
          <a:p>
            <a:pPr marL="0" indent="0" algn="just">
              <a:buNone/>
            </a:pPr>
            <a:r>
              <a:rPr lang="x-none" sz="1800" b="1"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Γ. </a:t>
            </a:r>
            <a:r>
              <a:rPr lang="el-GR" sz="1800" b="1"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Γρήγορη και με προτεραιότητα εξέταση αιτήσεων για εξασφάλιση των αναγκαίων αδειών</a:t>
            </a:r>
            <a:endParaRPr lang="x-none" sz="1800" b="1" u="sng"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457200" indent="-457200" algn="just">
              <a:buFont typeface="+mj-lt"/>
              <a:buAutoNum type="alphaUcPeriod" startAt="2"/>
            </a:pPr>
            <a:endParaRPr lang="x-none" u="sng" dirty="0">
              <a:solidFill>
                <a:schemeClr val="tx1"/>
              </a:solidFill>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r>
              <a:rPr lang="x-none" sz="1800" dirty="0">
                <a:solidFill>
                  <a:schemeClr val="tx1"/>
                </a:solidFill>
                <a:effectLst/>
                <a:latin typeface="Arial" panose="020B0604020202020204" pitchFamily="34" charset="0"/>
                <a:ea typeface="Simsun (Founder Extended)"/>
              </a:rPr>
              <a:t>1. </a:t>
            </a:r>
            <a:r>
              <a:rPr lang="x-none" sz="1800" u="sng" dirty="0">
                <a:solidFill>
                  <a:schemeClr val="tx1"/>
                </a:solidFill>
                <a:effectLst/>
                <a:latin typeface="Arial" panose="020B0604020202020204" pitchFamily="34" charset="0"/>
                <a:ea typeface="Simsun (Founder Extended)"/>
              </a:rPr>
              <a:t>Πολεοδομική Άδεια </a:t>
            </a:r>
            <a:r>
              <a:rPr lang="x-none" sz="1800" dirty="0">
                <a:solidFill>
                  <a:schemeClr val="tx1"/>
                </a:solidFill>
                <a:effectLst/>
                <a:latin typeface="Arial" panose="020B0604020202020204" pitchFamily="34" charset="0"/>
                <a:ea typeface="Simsun (Founder Extended)"/>
              </a:rPr>
              <a:t>– Δεν απαιτείται αφού τα τεμάχια εμπίπτουν σε κτηνοτροφική ζώνη/ περιοχή.</a:t>
            </a:r>
          </a:p>
          <a:p>
            <a:pPr algn="just">
              <a:buAutoNum type="arabicPeriod"/>
            </a:pPr>
            <a:endParaRPr lang="x-none" sz="1800" dirty="0">
              <a:solidFill>
                <a:schemeClr val="tx1"/>
              </a:solidFill>
              <a:effectLst/>
              <a:latin typeface="Arial" panose="020B0604020202020204" pitchFamily="34" charset="0"/>
              <a:ea typeface="Simsun (Founder Extended)"/>
            </a:endParaRPr>
          </a:p>
          <a:p>
            <a:pPr marL="0" indent="0" algn="just">
              <a:buNone/>
            </a:pPr>
            <a:r>
              <a:rPr lang="x-none" dirty="0">
                <a:solidFill>
                  <a:schemeClr val="tx1"/>
                </a:solidFill>
                <a:latin typeface="Arial" panose="020B0604020202020204" pitchFamily="34" charset="0"/>
              </a:rPr>
              <a:t>2. </a:t>
            </a:r>
            <a:r>
              <a:rPr lang="x-none" u="sng" dirty="0">
                <a:solidFill>
                  <a:schemeClr val="tx1"/>
                </a:solidFill>
                <a:latin typeface="Arial" panose="020B0604020202020204" pitchFamily="34" charset="0"/>
              </a:rPr>
              <a:t>Άδεια Οικοδομής </a:t>
            </a:r>
            <a:r>
              <a:rPr lang="x-none" dirty="0">
                <a:solidFill>
                  <a:schemeClr val="tx1"/>
                </a:solidFill>
                <a:latin typeface="Arial" panose="020B0604020202020204" pitchFamily="34" charset="0"/>
              </a:rPr>
              <a:t>- </a:t>
            </a:r>
            <a:r>
              <a:rPr lang="el-GR" sz="1800" dirty="0">
                <a:solidFill>
                  <a:schemeClr val="tx1"/>
                </a:solidFill>
                <a:effectLst/>
                <a:latin typeface="Arial" panose="020B0604020202020204" pitchFamily="34" charset="0"/>
                <a:ea typeface="Calibri" panose="020F0502020204030204" pitchFamily="34" charset="0"/>
              </a:rPr>
              <a:t>Η</a:t>
            </a:r>
            <a:r>
              <a:rPr lang="el-GR" sz="1800" dirty="0">
                <a:solidFill>
                  <a:schemeClr val="tx1"/>
                </a:solidFill>
                <a:effectLst/>
                <a:latin typeface="Arial" panose="020B0604020202020204" pitchFamily="34" charset="0"/>
                <a:ea typeface="Simsun (Founder Extended)"/>
              </a:rPr>
              <a:t> εξέταση των αιτήσεων </a:t>
            </a:r>
            <a:r>
              <a:rPr lang="x-none" dirty="0" err="1">
                <a:solidFill>
                  <a:schemeClr val="tx1"/>
                </a:solidFill>
                <a:latin typeface="Arial" panose="020B0604020202020204" pitchFamily="34" charset="0"/>
                <a:ea typeface="Simsun (Founder Extended)"/>
              </a:rPr>
              <a:t>γι</a:t>
            </a:r>
            <a:r>
              <a:rPr lang="x-none" dirty="0">
                <a:solidFill>
                  <a:schemeClr val="tx1"/>
                </a:solidFill>
                <a:latin typeface="Arial" panose="020B0604020202020204" pitchFamily="34" charset="0"/>
                <a:ea typeface="Simsun (Founder Extended)"/>
              </a:rPr>
              <a:t>α άδεια οικοδομής θα </a:t>
            </a:r>
            <a:r>
              <a:rPr lang="el-GR" sz="1800" dirty="0">
                <a:solidFill>
                  <a:schemeClr val="tx1"/>
                </a:solidFill>
                <a:effectLst/>
                <a:latin typeface="Arial" panose="020B0604020202020204" pitchFamily="34" charset="0"/>
                <a:ea typeface="Simsun (Founder Extended)"/>
              </a:rPr>
              <a:t>γίνεται με προτεραιότητα </a:t>
            </a:r>
            <a:r>
              <a:rPr lang="x-none" dirty="0">
                <a:solidFill>
                  <a:schemeClr val="tx1"/>
                </a:solidFill>
                <a:latin typeface="Arial" panose="020B0604020202020204" pitchFamily="34" charset="0"/>
                <a:ea typeface="Simsun (Founder Extended)"/>
              </a:rPr>
              <a:t>και </a:t>
            </a:r>
            <a:r>
              <a:rPr lang="el-GR" dirty="0">
                <a:solidFill>
                  <a:schemeClr val="tx1"/>
                </a:solidFill>
                <a:latin typeface="Arial" panose="020B0604020202020204" pitchFamily="34" charset="0"/>
                <a:ea typeface="Simsun (Founder Extended)"/>
              </a:rPr>
              <a:t>σε διάστημα που δεν θα υπερβαίνει τις </a:t>
            </a:r>
            <a:r>
              <a:rPr lang="el-GR" u="sng" dirty="0">
                <a:solidFill>
                  <a:schemeClr val="tx1"/>
                </a:solidFill>
                <a:latin typeface="Arial" panose="020B0604020202020204" pitchFamily="34" charset="0"/>
                <a:ea typeface="Simsun (Founder Extended)"/>
              </a:rPr>
              <a:t>30 ημέρες </a:t>
            </a:r>
            <a:r>
              <a:rPr lang="x-none" sz="1800" dirty="0">
                <a:solidFill>
                  <a:schemeClr val="tx1"/>
                </a:solidFill>
                <a:effectLst/>
                <a:latin typeface="Arial" panose="020B0604020202020204" pitchFamily="34" charset="0"/>
                <a:ea typeface="Simsun (Founder Extended)"/>
              </a:rPr>
              <a:t>νοουμένου ότι </a:t>
            </a:r>
            <a:r>
              <a:rPr lang="el-GR" sz="1800" dirty="0">
                <a:solidFill>
                  <a:schemeClr val="tx1"/>
                </a:solidFill>
                <a:effectLst/>
                <a:latin typeface="Arial" panose="020B0604020202020204" pitchFamily="34" charset="0"/>
                <a:ea typeface="Simsun (Founder Extended)"/>
              </a:rPr>
              <a:t>οι </a:t>
            </a:r>
            <a:r>
              <a:rPr lang="el-GR" sz="1800" dirty="0" err="1">
                <a:solidFill>
                  <a:schemeClr val="tx1"/>
                </a:solidFill>
                <a:effectLst/>
                <a:latin typeface="Arial" panose="020B0604020202020204" pitchFamily="34" charset="0"/>
                <a:ea typeface="Simsun (Founder Extended)"/>
              </a:rPr>
              <a:t>αιτητές</a:t>
            </a:r>
            <a:r>
              <a:rPr lang="el-GR" sz="1800" dirty="0">
                <a:solidFill>
                  <a:schemeClr val="tx1"/>
                </a:solidFill>
                <a:effectLst/>
                <a:latin typeface="Arial" panose="020B0604020202020204" pitchFamily="34" charset="0"/>
                <a:ea typeface="Simsun (Founder Extended)"/>
              </a:rPr>
              <a:t> θα υποβάλλουν πλήρης και κατάλληλα συμπληρωμένη την αίτηση σύμφωνα με τις κατευθυντήριες οδηγίες που περιγράφονται </a:t>
            </a:r>
            <a:r>
              <a:rPr lang="x-none" sz="1800" dirty="0">
                <a:solidFill>
                  <a:schemeClr val="tx1"/>
                </a:solidFill>
                <a:effectLst/>
                <a:latin typeface="Arial" panose="020B0604020202020204" pitchFamily="34" charset="0"/>
                <a:ea typeface="Simsun (Founder Extended)"/>
              </a:rPr>
              <a:t>στο </a:t>
            </a:r>
            <a:r>
              <a:rPr lang="x-none" sz="1800" dirty="0" err="1">
                <a:solidFill>
                  <a:schemeClr val="tx1"/>
                </a:solidFill>
                <a:effectLst/>
                <a:latin typeface="Arial" panose="020B0604020202020204" pitchFamily="34" charset="0"/>
                <a:ea typeface="Simsun (Founder Extended)"/>
              </a:rPr>
              <a:t>Έντυ</a:t>
            </a:r>
            <a:r>
              <a:rPr lang="x-none" sz="1800" dirty="0">
                <a:solidFill>
                  <a:schemeClr val="tx1"/>
                </a:solidFill>
                <a:effectLst/>
                <a:latin typeface="Arial" panose="020B0604020202020204" pitchFamily="34" charset="0"/>
                <a:ea typeface="Simsun (Founder Extended)"/>
              </a:rPr>
              <a:t>πο για το πλαίσιο αδειοδότησης.</a:t>
            </a:r>
          </a:p>
          <a:p>
            <a:pPr marL="0" indent="0" algn="just">
              <a:buNone/>
            </a:pPr>
            <a:endParaRPr lang="x-none" sz="1800" dirty="0">
              <a:solidFill>
                <a:schemeClr val="tx1"/>
              </a:solidFill>
              <a:effectLst/>
              <a:latin typeface="Arial" panose="020B0604020202020204" pitchFamily="34" charset="0"/>
              <a:ea typeface="Simsun (Founder Extended)"/>
            </a:endParaRPr>
          </a:p>
          <a:p>
            <a:pPr marL="0" indent="0" algn="just">
              <a:buNone/>
            </a:pPr>
            <a:r>
              <a:rPr lang="x-none" sz="1800" dirty="0">
                <a:solidFill>
                  <a:schemeClr val="tx1"/>
                </a:solidFill>
                <a:effectLst/>
                <a:latin typeface="Arial" panose="020B0604020202020204" pitchFamily="34" charset="0"/>
                <a:ea typeface="Simsun (Founder Extended)"/>
              </a:rPr>
              <a:t>3. </a:t>
            </a:r>
            <a:r>
              <a:rPr lang="x-none" sz="1800" u="sng" dirty="0" err="1">
                <a:solidFill>
                  <a:schemeClr val="tx1"/>
                </a:solidFill>
                <a:effectLst/>
                <a:latin typeface="Arial" panose="020B0604020202020204" pitchFamily="34" charset="0"/>
                <a:ea typeface="Simsun (Founder Extended)"/>
              </a:rPr>
              <a:t>Περι</a:t>
            </a:r>
            <a:r>
              <a:rPr lang="x-none" sz="1800" u="sng" dirty="0">
                <a:solidFill>
                  <a:schemeClr val="tx1"/>
                </a:solidFill>
                <a:effectLst/>
                <a:latin typeface="Arial" panose="020B0604020202020204" pitchFamily="34" charset="0"/>
                <a:ea typeface="Simsun (Founder Extended)"/>
              </a:rPr>
              <a:t>βαλλοντική </a:t>
            </a:r>
            <a:r>
              <a:rPr lang="el-GR" sz="1800" u="sng" dirty="0">
                <a:solidFill>
                  <a:schemeClr val="tx1"/>
                </a:solidFill>
                <a:effectLst/>
                <a:latin typeface="Arial" panose="020B0604020202020204" pitchFamily="34" charset="0"/>
                <a:ea typeface="Simsun (Founder Extended)"/>
              </a:rPr>
              <a:t>Γνωμοδότηση/ Αιτιολογημένη Διαπίστωση</a:t>
            </a:r>
            <a:r>
              <a:rPr lang="x-none" sz="1800" u="sng" dirty="0">
                <a:solidFill>
                  <a:schemeClr val="tx1"/>
                </a:solidFill>
                <a:effectLst/>
                <a:latin typeface="Arial" panose="020B0604020202020204" pitchFamily="34" charset="0"/>
                <a:ea typeface="Simsun (Founder Extended)"/>
              </a:rPr>
              <a:t> </a:t>
            </a:r>
            <a:r>
              <a:rPr lang="x-none" sz="1800" dirty="0">
                <a:solidFill>
                  <a:schemeClr val="tx1"/>
                </a:solidFill>
                <a:effectLst/>
                <a:latin typeface="Arial" panose="020B0604020202020204" pitchFamily="34" charset="0"/>
                <a:ea typeface="Simsun (Founder Extended)"/>
              </a:rPr>
              <a:t>- Υ</a:t>
            </a:r>
            <a:r>
              <a:rPr lang="el-GR" sz="1800" dirty="0" err="1">
                <a:solidFill>
                  <a:schemeClr val="tx1"/>
                </a:solidFill>
                <a:effectLst/>
                <a:latin typeface="Arial" panose="020B0604020202020204" pitchFamily="34" charset="0"/>
                <a:ea typeface="Simsun (Founder Extended)"/>
              </a:rPr>
              <a:t>ποβολή</a:t>
            </a:r>
            <a:r>
              <a:rPr lang="el-GR" sz="1800" dirty="0">
                <a:solidFill>
                  <a:schemeClr val="tx1"/>
                </a:solidFill>
                <a:effectLst/>
                <a:latin typeface="Arial" panose="020B0604020202020204" pitchFamily="34" charset="0"/>
                <a:ea typeface="Simsun (Founder Extended)"/>
              </a:rPr>
              <a:t> Έκθεσης Πληροφοριών</a:t>
            </a:r>
            <a:r>
              <a:rPr lang="x-none" sz="1800" dirty="0">
                <a:solidFill>
                  <a:schemeClr val="tx1"/>
                </a:solidFill>
                <a:effectLst/>
                <a:latin typeface="Arial" panose="020B0604020202020204" pitchFamily="34" charset="0"/>
                <a:ea typeface="Simsun (Founder Extended)"/>
              </a:rPr>
              <a:t>. </a:t>
            </a:r>
            <a:r>
              <a:rPr lang="el-GR" sz="1800" dirty="0">
                <a:solidFill>
                  <a:schemeClr val="tx1"/>
                </a:solidFill>
                <a:effectLst/>
                <a:latin typeface="Arial" panose="020B0604020202020204" pitchFamily="34" charset="0"/>
                <a:ea typeface="Simsun (Founder Extended)"/>
                <a:cs typeface="Arial" panose="020B0604020202020204" pitchFamily="34" charset="0"/>
              </a:rPr>
              <a:t>Στην περίπτωση όπου δεν απαιτείται η ετοιμασία Μελέτης Εκτίμησης Επιπτώσεων στο Περιβάλλον και η Έκθεση είναι πλήρως συμπληρωμένη, η διαδικασία </a:t>
            </a:r>
            <a:r>
              <a:rPr lang="x-none" sz="1800" dirty="0">
                <a:solidFill>
                  <a:schemeClr val="tx1"/>
                </a:solidFill>
                <a:effectLst/>
                <a:latin typeface="Arial" panose="020B0604020202020204" pitchFamily="34" charset="0"/>
                <a:ea typeface="Simsun (Founder Extended)"/>
                <a:cs typeface="Arial" panose="020B0604020202020204" pitchFamily="34" charset="0"/>
              </a:rPr>
              <a:t>θ</a:t>
            </a:r>
            <a:r>
              <a:rPr lang="el-GR" sz="1800" dirty="0">
                <a:solidFill>
                  <a:schemeClr val="tx1"/>
                </a:solidFill>
                <a:effectLst/>
                <a:latin typeface="Arial" panose="020B0604020202020204" pitchFamily="34" charset="0"/>
                <a:ea typeface="Simsun (Founder Extended)"/>
                <a:cs typeface="Arial" panose="020B0604020202020204" pitchFamily="34" charset="0"/>
              </a:rPr>
              <a:t>α συμπληρώνεται σε διάστημα που δεν θα υπερβαίνει τις </a:t>
            </a:r>
            <a:r>
              <a:rPr lang="el-GR" sz="1800" u="sng" dirty="0">
                <a:solidFill>
                  <a:schemeClr val="tx1"/>
                </a:solidFill>
                <a:effectLst/>
                <a:latin typeface="Arial" panose="020B0604020202020204" pitchFamily="34" charset="0"/>
                <a:ea typeface="Simsun (Founder Extended)"/>
                <a:cs typeface="Arial" panose="020B0604020202020204" pitchFamily="34" charset="0"/>
              </a:rPr>
              <a:t>30 ημέρες</a:t>
            </a:r>
            <a:r>
              <a:rPr lang="el-GR" sz="1800" dirty="0">
                <a:solidFill>
                  <a:schemeClr val="tx1"/>
                </a:solidFill>
                <a:effectLst/>
                <a:latin typeface="Arial" panose="020B0604020202020204" pitchFamily="34" charset="0"/>
                <a:ea typeface="Simsun (Founder Extended)"/>
                <a:cs typeface="Arial" panose="020B0604020202020204" pitchFamily="34" charset="0"/>
              </a:rPr>
              <a:t>.</a:t>
            </a:r>
            <a:endParaRPr lang="x-none" sz="1800" dirty="0">
              <a:solidFill>
                <a:schemeClr val="tx1"/>
              </a:solidFill>
              <a:effectLst/>
              <a:latin typeface="Arial" panose="020B0604020202020204" pitchFamily="34" charset="0"/>
              <a:ea typeface="Simsun (Founder Extended)"/>
              <a:cs typeface="Times New Roman" panose="02020603050405020304" pitchFamily="18" charset="0"/>
            </a:endParaRPr>
          </a:p>
          <a:p>
            <a:pPr marL="0" indent="0" algn="just">
              <a:buNone/>
            </a:pPr>
            <a:endParaRPr lang="el-GR" dirty="0"/>
          </a:p>
        </p:txBody>
      </p:sp>
      <p:sp>
        <p:nvSpPr>
          <p:cNvPr id="4" name="Slide Number Placeholder 3">
            <a:extLst>
              <a:ext uri="{FF2B5EF4-FFF2-40B4-BE49-F238E27FC236}">
                <a16:creationId xmlns:a16="http://schemas.microsoft.com/office/drawing/2014/main" id="{960256F1-2C35-ABAA-880F-7A6EEB738765}"/>
              </a:ext>
            </a:extLst>
          </p:cNvPr>
          <p:cNvSpPr>
            <a:spLocks noGrp="1"/>
          </p:cNvSpPr>
          <p:nvPr>
            <p:ph type="sldNum" sz="quarter" idx="12"/>
          </p:nvPr>
        </p:nvSpPr>
        <p:spPr/>
        <p:txBody>
          <a:bodyPr/>
          <a:lstStyle/>
          <a:p>
            <a:fld id="{4F661584-2AB0-4344-86A6-41529C62A495}" type="slidenum">
              <a:rPr lang="el-GR" smtClean="0"/>
              <a:pPr/>
              <a:t>9</a:t>
            </a:fld>
            <a:endParaRPr lang="el-GR"/>
          </a:p>
        </p:txBody>
      </p:sp>
      <p:sp>
        <p:nvSpPr>
          <p:cNvPr id="5" name="Title 1">
            <a:extLst>
              <a:ext uri="{FF2B5EF4-FFF2-40B4-BE49-F238E27FC236}">
                <a16:creationId xmlns:a16="http://schemas.microsoft.com/office/drawing/2014/main" id="{C8E7BAE6-B55D-966D-A346-EBC12528DE99}"/>
              </a:ext>
            </a:extLst>
          </p:cNvPr>
          <p:cNvSpPr>
            <a:spLocks noGrp="1"/>
          </p:cNvSpPr>
          <p:nvPr>
            <p:ph type="title"/>
          </p:nvPr>
        </p:nvSpPr>
        <p:spPr>
          <a:xfrm>
            <a:off x="277812" y="609600"/>
            <a:ext cx="10888951" cy="899250"/>
          </a:xfrm>
        </p:spPr>
        <p:txBody>
          <a:bodyPr>
            <a:noAutofit/>
          </a:bodyPr>
          <a:lstStyle/>
          <a:p>
            <a:r>
              <a:rPr lang="x-none" sz="2200" b="1" dirty="0" err="1">
                <a:effectLst/>
                <a:latin typeface="Arial" panose="020B0604020202020204" pitchFamily="34" charset="0"/>
                <a:ea typeface="Simsun (Founder Extended)"/>
                <a:cs typeface="Arial" panose="020B0604020202020204" pitchFamily="34" charset="0"/>
              </a:rPr>
              <a:t>Πλ</a:t>
            </a:r>
            <a:r>
              <a:rPr lang="x-none" sz="2200" b="1" dirty="0">
                <a:effectLst/>
                <a:latin typeface="Arial" panose="020B0604020202020204" pitchFamily="34" charset="0"/>
                <a:ea typeface="Simsun (Founder Extended)"/>
                <a:cs typeface="Arial" panose="020B0604020202020204" pitchFamily="34" charset="0"/>
              </a:rPr>
              <a:t>αίσιο αδειοδότησης για ανάπτυξη μεγάλων μονάδων αιγοπρόβατοτροφίας</a:t>
            </a:r>
            <a:br>
              <a:rPr lang="x-none" sz="2200" dirty="0">
                <a:effectLst/>
                <a:latin typeface="Arial" panose="020B0604020202020204" pitchFamily="34" charset="0"/>
                <a:ea typeface="Simsun (Founder Extended)"/>
                <a:cs typeface="Times New Roman" panose="02020603050405020304" pitchFamily="18" charset="0"/>
              </a:rPr>
            </a:br>
            <a:endParaRPr lang="el-GR" sz="2200" dirty="0"/>
          </a:p>
        </p:txBody>
      </p:sp>
    </p:spTree>
    <p:extLst>
      <p:ext uri="{BB962C8B-B14F-4D97-AF65-F5344CB8AC3E}">
        <p14:creationId xmlns:p14="http://schemas.microsoft.com/office/powerpoint/2010/main" val="3148063297"/>
      </p:ext>
    </p:extLst>
  </p:cSld>
  <p:clrMapOvr>
    <a:masterClrMapping/>
  </p:clrMapOvr>
</p:sld>
</file>

<file path=ppt/theme/theme1.xml><?xml version="1.0" encoding="utf-8"?>
<a:theme xmlns:a="http://schemas.openxmlformats.org/drawingml/2006/main" name="Facet">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3567</TotalTime>
  <Words>992</Words>
  <Application>Microsoft Office PowerPoint</Application>
  <PresentationFormat>Widescreen</PresentationFormat>
  <Paragraphs>75</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Aptos</vt:lpstr>
      <vt:lpstr>Arial</vt:lpstr>
      <vt:lpstr>Calibri</vt:lpstr>
      <vt:lpstr>Times New Roman</vt:lpstr>
      <vt:lpstr>Trebuchet MS</vt:lpstr>
      <vt:lpstr>Wingdings 3</vt:lpstr>
      <vt:lpstr>Facet</vt:lpstr>
      <vt:lpstr>Πλαίσιο αδειοδότησης για ανάπτυξη μεγάλων μονάδων αιγοπρόβατοτροφίας </vt:lpstr>
      <vt:lpstr>Πλαίσιο αδειοδότησης για ανάπτυξη μεγάλων μονάδων αιγοπρόβατοτροφίας</vt:lpstr>
      <vt:lpstr>Πλαίσιο αδειοδότησης για ανάπτυξη μεγάλων μονάδων αιγοπρόβατοτροφίας </vt:lpstr>
      <vt:lpstr>Πλαίσιο αδειοδότησης για ανάπτυξη μεγάλων μονάδων αιγοπρόβατοτροφίας </vt:lpstr>
      <vt:lpstr>Πλαίσιο αδειοδότησης για ανάπτυξη μεγάλων μονάδων αιγοπρόβατοτροφίας</vt:lpstr>
      <vt:lpstr>Πλαίσιο αδειοδότησης για ανάπτυξη μεγάλων μονάδων αιγοπρόβατοτροφίας </vt:lpstr>
      <vt:lpstr>Πλαίσιο αδειοδότησης για ανάπτυξη μεγάλων μονάδων αιγοπρόβατοτροφίας </vt:lpstr>
      <vt:lpstr>Πλαίσιο αδειοδότησης για ανάπτυξη μεγάλων μονάδων αιγοπρόβατοτροφίας </vt:lpstr>
      <vt:lpstr>Πλαίσιο αδειοδότησης για ανάπτυξη μεγάλων μονάδων αιγοπρόβατοτροφίας </vt:lpstr>
      <vt:lpstr>Πλαίσιο αδειοδότησης για ανάπτυξη μεγάλων μονάδων αιγοπρόβατοτροφίας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Μελέτη για την Ανάπτυξη του Γεωργικού Τομέα και των Επιμέρους Παραγωγικών Κλάδων της Κυπριακής Γεωργίας</dc:title>
  <dc:creator>George Clerides</dc:creator>
  <cp:lastModifiedBy>User</cp:lastModifiedBy>
  <cp:revision>66</cp:revision>
  <cp:lastPrinted>2025-03-19T12:19:39Z</cp:lastPrinted>
  <dcterms:created xsi:type="dcterms:W3CDTF">2024-05-16T10:13:02Z</dcterms:created>
  <dcterms:modified xsi:type="dcterms:W3CDTF">2025-03-12T01:04:46Z</dcterms:modified>
</cp:coreProperties>
</file>